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60" r:id="rId7"/>
    <p:sldId id="258" r:id="rId8"/>
    <p:sldId id="259" r:id="rId9"/>
    <p:sldId id="261" r:id="rId10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B71E42"/>
    <a:srgbClr val="E2DED9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5" y="-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4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1078C48-B47B-460B-9BF6-CBB4BC7B49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9DA806-6641-428C-A467-4C212528EB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C6EBB-DCA5-42C7-AFE1-06ADF2DC90FB}" type="datetimeFigureOut">
              <a:rPr lang="nl-NL" smtClean="0"/>
              <a:t>4-9-2022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88FDB4-2B15-4FF9-A61A-F2DF8CD69D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437569-4069-4749-96A7-3300D39FC3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7350B-8B7C-485E-A28C-3E4B6443A0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167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85358-0143-4405-8763-36EC6DFFBEED}" type="datetimeFigureOut">
              <a:rPr lang="nl-NL" noProof="0" smtClean="0"/>
              <a:t>4-9-2022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Tekststijlen van het model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FB8BD-45A8-421B-BA96-CA33423181B8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61254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2190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80702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455821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4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60168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5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759746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6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414341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F6D7E90E-8C77-469E-A881-812450F2B288}" type="datetime1">
              <a:rPr lang="nl-NL" noProof="0" smtClean="0"/>
              <a:t>4-9-2022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hthoe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hoe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7028399D-4040-4F0C-917A-6BECF3FC3CA2}" type="datetime1">
              <a:rPr lang="nl-NL" noProof="0" smtClean="0"/>
              <a:t>4-9-2022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609FA1-4C40-407C-AD54-34AA3CE2576E}" type="datetime1">
              <a:rPr lang="nl-NL" noProof="0" smtClean="0"/>
              <a:t>4-9-2022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0147FB-0998-4E11-B18D-CB1F93B8EBC1}" type="datetime1">
              <a:rPr lang="nl-NL" noProof="0" smtClean="0"/>
              <a:t>4-9-2022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4C65B-D569-4AEA-8B37-E9F5141F701D}" type="datetime1">
              <a:rPr lang="nl-NL" noProof="0" smtClean="0"/>
              <a:t>4-9-2022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0F3F59-0970-4A60-992D-5418BBFE7BB8}" type="datetime1">
              <a:rPr lang="nl-NL" noProof="0" smtClean="0"/>
              <a:t>4-9-2022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el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26C6E9-9918-4133-AB29-BF40DF1F60F6}" type="datetime1">
              <a:rPr lang="nl-NL" noProof="0" smtClean="0"/>
              <a:t>4-9-2022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el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F96380-E2F4-42E6-86B4-F248F4F99C77}" type="datetime1">
              <a:rPr lang="nl-NL" noProof="0" smtClean="0"/>
              <a:t>4-9-2022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718BE1-2C90-46CF-95F6-6CB326BC0630}" type="datetime1">
              <a:rPr lang="nl-NL" noProof="0" smtClean="0"/>
              <a:t>4-9-2022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en galerie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5E1A47-5EC0-48B1-9BC9-972506F51C2A}" type="datetime1">
              <a:rPr lang="nl-NL" noProof="0" smtClean="0"/>
              <a:t>4-9-2022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E8F583B2-5746-4D29-8D33-E312BEE10129}" type="datetime1">
              <a:rPr lang="nl-NL" noProof="0" smtClean="0"/>
              <a:t>4-9-2022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0969" y="829006"/>
            <a:ext cx="8637073" cy="2541431"/>
          </a:xfrm>
        </p:spPr>
        <p:txBody>
          <a:bodyPr rtlCol="0"/>
          <a:lstStyle/>
          <a:p>
            <a:pPr rtl="0"/>
            <a:br>
              <a:rPr lang="nl-NL" dirty="0"/>
            </a:br>
            <a:r>
              <a:rPr lang="nl-NL" sz="4000" dirty="0"/>
              <a:t>Formules met haakjes </a:t>
            </a:r>
            <a:br>
              <a:rPr lang="nl-NL" sz="4000" dirty="0"/>
            </a:br>
            <a:r>
              <a:rPr lang="nl-NL" sz="4000" dirty="0"/>
              <a:t>en deelstreep</a:t>
            </a:r>
            <a:endParaRPr lang="nl-NL" dirty="0"/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 rtlCol="0">
            <a:normAutofit/>
          </a:bodyPr>
          <a:lstStyle/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www.Lowikwiskunde.nl</a:t>
            </a:r>
          </a:p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@</a:t>
            </a:r>
            <a:r>
              <a:rPr lang="nl-NL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Lowikwiskunde</a:t>
            </a:r>
            <a:endParaRPr lang="nl-NL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64" y="4046169"/>
            <a:ext cx="512890" cy="50915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3A435E8-DC82-D0AF-AFFE-20E9CCA37527}"/>
              </a:ext>
            </a:extLst>
          </p:cNvPr>
          <p:cNvSpPr txBox="1"/>
          <p:nvPr/>
        </p:nvSpPr>
        <p:spPr>
          <a:xfrm>
            <a:off x="9430327" y="2900218"/>
            <a:ext cx="914400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nl-NL" strike="sngStrike" dirty="0"/>
          </a:p>
        </p:txBody>
      </p:sp>
      <p:pic>
        <p:nvPicPr>
          <p:cNvPr id="6" name="Afbeelding 5" descr="Afbeelding met porselein&#10;&#10;Automatisch gegenereerde beschrijving">
            <a:extLst>
              <a:ext uri="{FF2B5EF4-FFF2-40B4-BE49-F238E27FC236}">
                <a16:creationId xmlns:a16="http://schemas.microsoft.com/office/drawing/2014/main" id="{0544A573-9E59-1D46-6F53-086E1005BE9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9506" y="1560945"/>
            <a:ext cx="4494757" cy="449475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D45A529-8837-7424-FE6C-8074124E5B0D}"/>
              </a:ext>
            </a:extLst>
          </p:cNvPr>
          <p:cNvSpPr txBox="1"/>
          <p:nvPr/>
        </p:nvSpPr>
        <p:spPr>
          <a:xfrm>
            <a:off x="1662545" y="2088556"/>
            <a:ext cx="17176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dirty="0"/>
              <a:t>H2</a:t>
            </a:r>
          </a:p>
        </p:txBody>
      </p:sp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Rekenvolgorde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301C15F-9589-1006-18C3-6C01F5D903B0}"/>
              </a:ext>
            </a:extLst>
          </p:cNvPr>
          <p:cNvSpPr txBox="1"/>
          <p:nvPr/>
        </p:nvSpPr>
        <p:spPr>
          <a:xfrm>
            <a:off x="1294362" y="1853754"/>
            <a:ext cx="301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Ken je de rekenvolgorde nog?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7FF8E58-2151-6537-EB66-8129CAC09F23}"/>
              </a:ext>
            </a:extLst>
          </p:cNvPr>
          <p:cNvSpPr txBox="1"/>
          <p:nvPr/>
        </p:nvSpPr>
        <p:spPr>
          <a:xfrm>
            <a:off x="2105891" y="2595418"/>
            <a:ext cx="478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1.   Haakjes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773C845-7E1C-F7B1-919F-5AC90074D7F6}"/>
              </a:ext>
            </a:extLst>
          </p:cNvPr>
          <p:cNvSpPr txBox="1"/>
          <p:nvPr/>
        </p:nvSpPr>
        <p:spPr>
          <a:xfrm>
            <a:off x="2105891" y="3059668"/>
            <a:ext cx="478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2.   Machten en wortels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1D531A5-807A-EF73-4A66-6F979474D1FD}"/>
              </a:ext>
            </a:extLst>
          </p:cNvPr>
          <p:cNvSpPr txBox="1"/>
          <p:nvPr/>
        </p:nvSpPr>
        <p:spPr>
          <a:xfrm>
            <a:off x="2105891" y="3523918"/>
            <a:ext cx="478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3.   Keer en delen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C13F36A-9896-9F1C-61E7-DAA4090665B3}"/>
              </a:ext>
            </a:extLst>
          </p:cNvPr>
          <p:cNvSpPr txBox="1"/>
          <p:nvPr/>
        </p:nvSpPr>
        <p:spPr>
          <a:xfrm>
            <a:off x="2105891" y="3988168"/>
            <a:ext cx="478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4.   Plus en min 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17D1D6-D72C-E1B8-252A-AD4A08565F95}"/>
              </a:ext>
            </a:extLst>
          </p:cNvPr>
          <p:cNvSpPr txBox="1"/>
          <p:nvPr/>
        </p:nvSpPr>
        <p:spPr>
          <a:xfrm>
            <a:off x="7125855" y="2785254"/>
            <a:ext cx="2516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Gelukkig mag je veel met je rekenmachine uitrekenen, maar de volgorde moet je uit je hoofd kennen. </a:t>
            </a:r>
          </a:p>
        </p:txBody>
      </p:sp>
    </p:spTree>
    <p:extLst>
      <p:ext uri="{BB962C8B-B14F-4D97-AF65-F5344CB8AC3E}">
        <p14:creationId xmlns:p14="http://schemas.microsoft.com/office/powerpoint/2010/main" val="209429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Formules met haakjes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ADCB7BC3-8085-72F1-6F2B-B052700F3E61}"/>
                  </a:ext>
                </a:extLst>
              </p:cNvPr>
              <p:cNvSpPr txBox="1"/>
              <p:nvPr/>
            </p:nvSpPr>
            <p:spPr>
              <a:xfrm>
                <a:off x="593191" y="2347299"/>
                <a:ext cx="66830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𝑇𝑒𝑚𝑝𝑒𝑟𝑎𝑡𝑢𝑢𝑟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 ℃=5 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nl-NL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℉ −32</m:t>
                          </m:r>
                        </m:e>
                      </m:d>
                      <m:r>
                        <a:rPr lang="nl-NL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:9 </m:t>
                      </m:r>
                    </m:oMath>
                  </m:oMathPara>
                </a14:m>
                <a:endParaRPr lang="nl-NL" sz="2800" dirty="0"/>
              </a:p>
            </p:txBody>
          </p:sp>
        </mc:Choice>
        <mc:Fallback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ADCB7BC3-8085-72F1-6F2B-B052700F3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91" y="2347299"/>
                <a:ext cx="668300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92BB5A8B-08A7-F712-69EA-B9D2213B4655}"/>
                  </a:ext>
                </a:extLst>
              </p:cNvPr>
              <p:cNvSpPr txBox="1"/>
              <p:nvPr/>
            </p:nvSpPr>
            <p:spPr>
              <a:xfrm>
                <a:off x="593191" y="3429000"/>
                <a:ext cx="90552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𝐾𝑜𝑠𝑡𝑒𝑛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𝑡𝑒𝑙𝑒𝑓𝑜𝑜𝑛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=15 −(15−0,06 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𝑎𝑎𝑛𝑡𝑎𝑙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𝑚𝑖𝑛𝑢𝑡𝑒𝑛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NL" sz="2800" dirty="0"/>
              </a:p>
            </p:txBody>
          </p:sp>
        </mc:Choice>
        <mc:Fallback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92BB5A8B-08A7-F712-69EA-B9D2213B4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91" y="3429000"/>
                <a:ext cx="905522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A1F2ED51-6C3F-8CD1-E79F-C2468886BF8E}"/>
                  </a:ext>
                </a:extLst>
              </p:cNvPr>
              <p:cNvSpPr txBox="1"/>
              <p:nvPr/>
            </p:nvSpPr>
            <p:spPr>
              <a:xfrm>
                <a:off x="406272" y="4712298"/>
                <a:ext cx="814313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𝐼𝑛𝑘𝑜𝑚𝑠𝑡𝑒𝑛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 €=150,50+3,25 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nl-NL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800" b="0" i="1" smtClean="0">
                              <a:latin typeface="Cambria Math" panose="02040503050406030204" pitchFamily="18" charset="0"/>
                            </a:rPr>
                            <m:t>𝑡𝑖𝑗𝑑</m:t>
                          </m:r>
                          <m:r>
                            <a:rPr lang="nl-NL" sz="2800" b="0" i="1" smtClean="0">
                              <a:latin typeface="Cambria Math" panose="02040503050406030204" pitchFamily="18" charset="0"/>
                            </a:rPr>
                            <m:t> −29</m:t>
                          </m:r>
                        </m:e>
                      </m:d>
                    </m:oMath>
                  </m:oMathPara>
                </a14:m>
                <a:endParaRPr lang="nl-NL" sz="2800" dirty="0"/>
              </a:p>
            </p:txBody>
          </p:sp>
        </mc:Choice>
        <mc:Fallback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A1F2ED51-6C3F-8CD1-E79F-C2468886B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72" y="4712298"/>
                <a:ext cx="814313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C866300F-53AB-4789-EB0E-CE264C47C659}"/>
                  </a:ext>
                </a:extLst>
              </p:cNvPr>
              <p:cNvSpPr txBox="1"/>
              <p:nvPr/>
            </p:nvSpPr>
            <p:spPr>
              <a:xfrm>
                <a:off x="2724727" y="2791560"/>
                <a:ext cx="55233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solidFill>
                      <a:srgbClr val="FF0000"/>
                    </a:solidFill>
                  </a:rPr>
                  <a:t>Vul 400 </a:t>
                </a:r>
                <a14:m>
                  <m:oMath xmlns:m="http://schemas.openxmlformats.org/officeDocument/2006/math">
                    <m:r>
                      <a:rPr lang="nl-NL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℉</m:t>
                    </m:r>
                  </m:oMath>
                </a14:m>
                <a:r>
                  <a:rPr lang="nl-NL" dirty="0">
                    <a:solidFill>
                      <a:srgbClr val="FF0000"/>
                    </a:solidFill>
                  </a:rPr>
                  <a:t> in de formule in. Wat komt eruit? </a:t>
                </a:r>
              </a:p>
            </p:txBody>
          </p:sp>
        </mc:Choice>
        <mc:Fallback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C866300F-53AB-4789-EB0E-CE264C47C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727" y="2791560"/>
                <a:ext cx="5523345" cy="369332"/>
              </a:xfrm>
              <a:prstGeom prst="rect">
                <a:avLst/>
              </a:prstGeom>
              <a:blipFill>
                <a:blip r:embed="rId6"/>
                <a:stretch>
                  <a:fillRect l="-993" t="-9836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3CA603FE-14A4-998E-F026-117259D8D1C3}"/>
                  </a:ext>
                </a:extLst>
              </p:cNvPr>
              <p:cNvSpPr txBox="1"/>
              <p:nvPr/>
            </p:nvSpPr>
            <p:spPr>
              <a:xfrm>
                <a:off x="7519555" y="2499172"/>
                <a:ext cx="205970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>
                    <a:solidFill>
                      <a:srgbClr val="FF0000"/>
                    </a:solidFill>
                  </a:rPr>
                  <a:t>204,4 </a:t>
                </a:r>
                <a14:m>
                  <m:oMath xmlns:m="http://schemas.openxmlformats.org/officeDocument/2006/math">
                    <m:r>
                      <a:rPr lang="nl-NL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nl-NL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3CA603FE-14A4-998E-F026-117259D8D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555" y="2499172"/>
                <a:ext cx="2059709" cy="584775"/>
              </a:xfrm>
              <a:prstGeom prst="rect">
                <a:avLst/>
              </a:prstGeom>
              <a:blipFill>
                <a:blip r:embed="rId7"/>
                <a:stretch>
                  <a:fillRect l="-7715" t="-13542" b="-3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kstvak 10">
            <a:extLst>
              <a:ext uri="{FF2B5EF4-FFF2-40B4-BE49-F238E27FC236}">
                <a16:creationId xmlns:a16="http://schemas.microsoft.com/office/drawing/2014/main" id="{25681D5F-D2ED-04B9-DD82-BD51FF25B294}"/>
              </a:ext>
            </a:extLst>
          </p:cNvPr>
          <p:cNvSpPr txBox="1"/>
          <p:nvPr/>
        </p:nvSpPr>
        <p:spPr>
          <a:xfrm>
            <a:off x="2724726" y="3914032"/>
            <a:ext cx="5523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Vul voor aantal minuten 220 in. Wat komt eruit?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C741151-428E-F8A5-ED03-270154F26795}"/>
              </a:ext>
            </a:extLst>
          </p:cNvPr>
          <p:cNvSpPr txBox="1"/>
          <p:nvPr/>
        </p:nvSpPr>
        <p:spPr>
          <a:xfrm>
            <a:off x="7939809" y="3859887"/>
            <a:ext cx="2059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13,2 euro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753877B-9752-CAD9-DFE3-5A3D594E4261}"/>
              </a:ext>
            </a:extLst>
          </p:cNvPr>
          <p:cNvSpPr txBox="1"/>
          <p:nvPr/>
        </p:nvSpPr>
        <p:spPr>
          <a:xfrm>
            <a:off x="8355446" y="5018059"/>
            <a:ext cx="2059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111,5 euro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4337EBD-F715-8600-D268-078E7D03B2B8}"/>
              </a:ext>
            </a:extLst>
          </p:cNvPr>
          <p:cNvSpPr txBox="1"/>
          <p:nvPr/>
        </p:nvSpPr>
        <p:spPr>
          <a:xfrm>
            <a:off x="2724726" y="5167025"/>
            <a:ext cx="5523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Vul voor tijd 17 in. Wat komt eruit? </a:t>
            </a:r>
          </a:p>
        </p:txBody>
      </p:sp>
    </p:spTree>
    <p:extLst>
      <p:ext uri="{BB962C8B-B14F-4D97-AF65-F5344CB8AC3E}">
        <p14:creationId xmlns:p14="http://schemas.microsoft.com/office/powerpoint/2010/main" val="78301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Formules met haakjes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20403F4-B2B6-7350-31CF-51B4CB100C0E}"/>
              </a:ext>
            </a:extLst>
          </p:cNvPr>
          <p:cNvSpPr txBox="1"/>
          <p:nvPr/>
        </p:nvSpPr>
        <p:spPr>
          <a:xfrm>
            <a:off x="1294362" y="1782619"/>
            <a:ext cx="387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Opdracht 2 op </a:t>
            </a:r>
          </a:p>
          <a:p>
            <a:r>
              <a:rPr lang="nl-NL" dirty="0">
                <a:solidFill>
                  <a:srgbClr val="FF0000"/>
                </a:solidFill>
              </a:rPr>
              <a:t>blz. 63 samen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A9CA9C5-0B06-A121-1C35-D2E0C1371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585" y="1408649"/>
            <a:ext cx="7597671" cy="5326752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41A1BD95-8CBA-2E11-5C36-210A3428C781}"/>
              </a:ext>
            </a:extLst>
          </p:cNvPr>
          <p:cNvSpPr txBox="1"/>
          <p:nvPr/>
        </p:nvSpPr>
        <p:spPr>
          <a:xfrm>
            <a:off x="5486400" y="3140363"/>
            <a:ext cx="51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001FA11-F389-A775-9DDE-D3C2F3AE26D9}"/>
              </a:ext>
            </a:extLst>
          </p:cNvPr>
          <p:cNvSpPr txBox="1"/>
          <p:nvPr/>
        </p:nvSpPr>
        <p:spPr>
          <a:xfrm>
            <a:off x="6959600" y="3140363"/>
            <a:ext cx="51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82C143B-2858-F9EE-833E-BAD0090A128B}"/>
              </a:ext>
            </a:extLst>
          </p:cNvPr>
          <p:cNvSpPr txBox="1"/>
          <p:nvPr/>
        </p:nvSpPr>
        <p:spPr>
          <a:xfrm>
            <a:off x="6442364" y="3521963"/>
            <a:ext cx="51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263C79B-00E1-B162-0B1D-E3773F3A9364}"/>
              </a:ext>
            </a:extLst>
          </p:cNvPr>
          <p:cNvSpPr txBox="1"/>
          <p:nvPr/>
        </p:nvSpPr>
        <p:spPr>
          <a:xfrm>
            <a:off x="5467927" y="4687454"/>
            <a:ext cx="51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380BDF3-CBB7-9619-F2F7-A6F5B5BA6CB6}"/>
              </a:ext>
            </a:extLst>
          </p:cNvPr>
          <p:cNvSpPr txBox="1"/>
          <p:nvPr/>
        </p:nvSpPr>
        <p:spPr>
          <a:xfrm>
            <a:off x="6959600" y="4663916"/>
            <a:ext cx="247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26,6666667 = 26,7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90D39C0-1026-4E13-B080-15ECD82A1D47}"/>
              </a:ext>
            </a:extLst>
          </p:cNvPr>
          <p:cNvSpPr txBox="1"/>
          <p:nvPr/>
        </p:nvSpPr>
        <p:spPr>
          <a:xfrm>
            <a:off x="8561110" y="5080019"/>
            <a:ext cx="648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26,7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35BC962-C02D-F5E6-AA63-6E32E29EA423}"/>
              </a:ext>
            </a:extLst>
          </p:cNvPr>
          <p:cNvSpPr txBox="1"/>
          <p:nvPr/>
        </p:nvSpPr>
        <p:spPr>
          <a:xfrm>
            <a:off x="5035484" y="5876053"/>
            <a:ext cx="336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5 x (32 – 32) : 9 = 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2B12DB4-A269-923C-8B8C-947B26C23CE3}"/>
              </a:ext>
            </a:extLst>
          </p:cNvPr>
          <p:cNvSpPr txBox="1"/>
          <p:nvPr/>
        </p:nvSpPr>
        <p:spPr>
          <a:xfrm>
            <a:off x="6930081" y="5864750"/>
            <a:ext cx="51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0 </a:t>
            </a:r>
          </a:p>
        </p:txBody>
      </p:sp>
    </p:spTree>
    <p:extLst>
      <p:ext uri="{BB962C8B-B14F-4D97-AF65-F5344CB8AC3E}">
        <p14:creationId xmlns:p14="http://schemas.microsoft.com/office/powerpoint/2010/main" val="244943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Formules met een deelstreep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A251F0B5-6466-3506-640F-E1B098DDE964}"/>
                  </a:ext>
                </a:extLst>
              </p:cNvPr>
              <p:cNvSpPr txBox="1"/>
              <p:nvPr/>
            </p:nvSpPr>
            <p:spPr>
              <a:xfrm>
                <a:off x="1117600" y="2064327"/>
                <a:ext cx="5846618" cy="7021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𝐶𝑖𝑗𝑓𝑒𝑟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𝑡𝑜𝑒𝑡𝑠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250 −5 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𝑎𝑎𝑛𝑡𝑎𝑙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𝑓𝑜𝑢𝑡𝑒𝑛</m:t>
                          </m:r>
                        </m:num>
                        <m:den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nl-NL" sz="2400" dirty="0"/>
              </a:p>
            </p:txBody>
          </p:sp>
        </mc:Choice>
        <mc:Fallback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A251F0B5-6466-3506-640F-E1B098DDE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0" y="2064327"/>
                <a:ext cx="5846618" cy="7021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Verbindingslijn: gebogen 5">
            <a:extLst>
              <a:ext uri="{FF2B5EF4-FFF2-40B4-BE49-F238E27FC236}">
                <a16:creationId xmlns:a16="http://schemas.microsoft.com/office/drawing/2014/main" id="{97536952-3672-B7DE-52CE-C5B8A9DC6408}"/>
              </a:ext>
            </a:extLst>
          </p:cNvPr>
          <p:cNvCxnSpPr>
            <a:stCxn id="4" idx="3"/>
          </p:cNvCxnSpPr>
          <p:nvPr/>
        </p:nvCxnSpPr>
        <p:spPr>
          <a:xfrm flipV="1">
            <a:off x="6964218" y="2415384"/>
            <a:ext cx="1293091" cy="1"/>
          </a:xfrm>
          <a:prstGeom prst="bentConnector3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55C066DD-AFEF-38B8-05EC-04BB7EC51DC1}"/>
              </a:ext>
            </a:extLst>
          </p:cNvPr>
          <p:cNvSpPr txBox="1"/>
          <p:nvPr/>
        </p:nvSpPr>
        <p:spPr>
          <a:xfrm>
            <a:off x="8478982" y="2230718"/>
            <a:ext cx="2791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Wat is die streep ertussen?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504B1E6-F339-BD25-C7A1-52339D8CF501}"/>
              </a:ext>
            </a:extLst>
          </p:cNvPr>
          <p:cNvSpPr txBox="1"/>
          <p:nvPr/>
        </p:nvSpPr>
        <p:spPr>
          <a:xfrm>
            <a:off x="8478982" y="2581776"/>
            <a:ext cx="3013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Een deelstreep. Je deelt de uitkomst van de bovenkant door de uitkomst van de onderkant.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83C2BD7-A103-F6B5-4FA5-0DB01C89C7C7}"/>
              </a:ext>
            </a:extLst>
          </p:cNvPr>
          <p:cNvSpPr txBox="1"/>
          <p:nvPr/>
        </p:nvSpPr>
        <p:spPr>
          <a:xfrm>
            <a:off x="1294362" y="3362036"/>
            <a:ext cx="678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Voorbeeld: </a:t>
            </a:r>
          </a:p>
          <a:p>
            <a:r>
              <a:rPr lang="nl-NL" dirty="0">
                <a:solidFill>
                  <a:srgbClr val="FF0000"/>
                </a:solidFill>
              </a:rPr>
              <a:t>Vul voor het aantal fouten 15 in. Wat is het cijfer dat je hebt gehaald?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C2AED993-55B4-3EA3-20ED-890C5CB2D7A7}"/>
                  </a:ext>
                </a:extLst>
              </p:cNvPr>
              <p:cNvSpPr txBox="1"/>
              <p:nvPr/>
            </p:nvSpPr>
            <p:spPr>
              <a:xfrm>
                <a:off x="1249183" y="4091559"/>
                <a:ext cx="1654877" cy="1172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Berekening: </a:t>
                </a:r>
              </a:p>
              <a:p>
                <a:endParaRPr lang="nl-NL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250 −5 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 15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C2AED993-55B4-3EA3-20ED-890C5CB2D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183" y="4091559"/>
                <a:ext cx="1654877" cy="1172372"/>
              </a:xfrm>
              <a:prstGeom prst="rect">
                <a:avLst/>
              </a:prstGeom>
              <a:blipFill>
                <a:blip r:embed="rId4"/>
                <a:stretch>
                  <a:fillRect l="-3321" t="-259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B3F0764A-96B0-1BDB-DDA3-747792EE6C58}"/>
                  </a:ext>
                </a:extLst>
              </p:cNvPr>
              <p:cNvSpPr txBox="1"/>
              <p:nvPr/>
            </p:nvSpPr>
            <p:spPr>
              <a:xfrm>
                <a:off x="3327252" y="4097137"/>
                <a:ext cx="713657" cy="1166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NL" dirty="0"/>
              </a:p>
              <a:p>
                <a:endParaRPr lang="nl-NL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175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B3F0764A-96B0-1BDB-DDA3-747792EE6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252" y="4097137"/>
                <a:ext cx="713657" cy="11667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kstvak 13">
            <a:extLst>
              <a:ext uri="{FF2B5EF4-FFF2-40B4-BE49-F238E27FC236}">
                <a16:creationId xmlns:a16="http://schemas.microsoft.com/office/drawing/2014/main" id="{B120D98B-58D7-C975-6062-F42AB6EB2A71}"/>
              </a:ext>
            </a:extLst>
          </p:cNvPr>
          <p:cNvSpPr txBox="1"/>
          <p:nvPr/>
        </p:nvSpPr>
        <p:spPr>
          <a:xfrm>
            <a:off x="2904060" y="477035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=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A29A62B-D664-67B7-A113-B454A6091E32}"/>
              </a:ext>
            </a:extLst>
          </p:cNvPr>
          <p:cNvSpPr txBox="1"/>
          <p:nvPr/>
        </p:nvSpPr>
        <p:spPr>
          <a:xfrm>
            <a:off x="2048912" y="5717003"/>
            <a:ext cx="356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!! Hier staat eigenlijk 175 : 25 =    !! </a:t>
            </a: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CFE31238-6885-839F-E8B3-3CBEB38F6146}"/>
              </a:ext>
            </a:extLst>
          </p:cNvPr>
          <p:cNvCxnSpPr>
            <a:stCxn id="15" idx="0"/>
          </p:cNvCxnSpPr>
          <p:nvPr/>
        </p:nvCxnSpPr>
        <p:spPr>
          <a:xfrm flipH="1" flipV="1">
            <a:off x="3684080" y="5347855"/>
            <a:ext cx="149442" cy="36914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FE0A02AA-75A7-80EB-73B9-EE8609C1641E}"/>
              </a:ext>
            </a:extLst>
          </p:cNvPr>
          <p:cNvSpPr txBox="1"/>
          <p:nvPr/>
        </p:nvSpPr>
        <p:spPr>
          <a:xfrm>
            <a:off x="4230889" y="479321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=  7 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095BA869-54BE-F79B-4F8C-EC53F67821BE}"/>
              </a:ext>
            </a:extLst>
          </p:cNvPr>
          <p:cNvSpPr txBox="1"/>
          <p:nvPr/>
        </p:nvSpPr>
        <p:spPr>
          <a:xfrm>
            <a:off x="5618132" y="4627020"/>
            <a:ext cx="2619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Dus het cijfer dat je hebt gehaald is een 7 </a:t>
            </a:r>
          </a:p>
        </p:txBody>
      </p:sp>
    </p:spTree>
    <p:extLst>
      <p:ext uri="{BB962C8B-B14F-4D97-AF65-F5344CB8AC3E}">
        <p14:creationId xmlns:p14="http://schemas.microsoft.com/office/powerpoint/2010/main" val="271293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Formules met haakjes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20403F4-B2B6-7350-31CF-51B4CB100C0E}"/>
              </a:ext>
            </a:extLst>
          </p:cNvPr>
          <p:cNvSpPr txBox="1"/>
          <p:nvPr/>
        </p:nvSpPr>
        <p:spPr>
          <a:xfrm>
            <a:off x="1294362" y="1782619"/>
            <a:ext cx="387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Testopgave op </a:t>
            </a:r>
          </a:p>
          <a:p>
            <a:r>
              <a:rPr lang="nl-NL" dirty="0">
                <a:solidFill>
                  <a:srgbClr val="FF0000"/>
                </a:solidFill>
              </a:rPr>
              <a:t>blz. 66 samen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9DED77-B88B-CFDF-00D5-AAFA9DE44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203" y="1332372"/>
            <a:ext cx="5821477" cy="53804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F186FF92-5137-B1A1-399F-E7D13500AF13}"/>
                  </a:ext>
                </a:extLst>
              </p:cNvPr>
              <p:cNvSpPr txBox="1"/>
              <p:nvPr/>
            </p:nvSpPr>
            <p:spPr>
              <a:xfrm>
                <a:off x="3755228" y="3559598"/>
                <a:ext cx="886489" cy="524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94 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 250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112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F186FF92-5137-B1A1-399F-E7D13500A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228" y="3559598"/>
                <a:ext cx="886489" cy="5241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kstvak 18">
            <a:extLst>
              <a:ext uri="{FF2B5EF4-FFF2-40B4-BE49-F238E27FC236}">
                <a16:creationId xmlns:a16="http://schemas.microsoft.com/office/drawing/2014/main" id="{BEA45045-D5E1-4AA0-F999-4A1CF38A7BB6}"/>
              </a:ext>
            </a:extLst>
          </p:cNvPr>
          <p:cNvSpPr txBox="1"/>
          <p:nvPr/>
        </p:nvSpPr>
        <p:spPr>
          <a:xfrm>
            <a:off x="4755499" y="3712772"/>
            <a:ext cx="1272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dirty="0"/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F4FDC998-53D5-B6DA-14EB-7675A248D5B2}"/>
                  </a:ext>
                </a:extLst>
              </p:cNvPr>
              <p:cNvSpPr txBox="1"/>
              <p:nvPr/>
            </p:nvSpPr>
            <p:spPr>
              <a:xfrm>
                <a:off x="5053080" y="3536574"/>
                <a:ext cx="714813" cy="524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23 500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112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F4FDC998-53D5-B6DA-14EB-7675A248D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080" y="3536574"/>
                <a:ext cx="714813" cy="5241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5EE746B7-5E9D-31CD-A3D4-7B9034FB9427}"/>
                  </a:ext>
                </a:extLst>
              </p:cNvPr>
              <p:cNvSpPr txBox="1"/>
              <p:nvPr/>
            </p:nvSpPr>
            <p:spPr>
              <a:xfrm>
                <a:off x="5841299" y="3660165"/>
                <a:ext cx="193571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209,82142 … =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5EE746B7-5E9D-31CD-A3D4-7B9034FB9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299" y="3660165"/>
                <a:ext cx="1935718" cy="276999"/>
              </a:xfrm>
              <a:prstGeom prst="rect">
                <a:avLst/>
              </a:prstGeom>
              <a:blipFill>
                <a:blip r:embed="rId6"/>
                <a:stretch>
                  <a:fillRect l="-314" r="-314" b="-869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kstvak 23">
            <a:extLst>
              <a:ext uri="{FF2B5EF4-FFF2-40B4-BE49-F238E27FC236}">
                <a16:creationId xmlns:a16="http://schemas.microsoft.com/office/drawing/2014/main" id="{B125B288-45D2-1065-16D6-2C0A62AD4502}"/>
              </a:ext>
            </a:extLst>
          </p:cNvPr>
          <p:cNvSpPr txBox="1"/>
          <p:nvPr/>
        </p:nvSpPr>
        <p:spPr>
          <a:xfrm>
            <a:off x="7777017" y="3660165"/>
            <a:ext cx="17793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209,82 Britse pond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E246C108-625E-1965-63DD-DEDF34E50FF7}"/>
                  </a:ext>
                </a:extLst>
              </p:cNvPr>
              <p:cNvSpPr txBox="1"/>
              <p:nvPr/>
            </p:nvSpPr>
            <p:spPr>
              <a:xfrm>
                <a:off x="3482855" y="5842363"/>
                <a:ext cx="765335" cy="524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94 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 25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112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E246C108-625E-1965-63DD-DEDF34E50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855" y="5842363"/>
                <a:ext cx="765335" cy="5241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kstvak 27">
            <a:extLst>
              <a:ext uri="{FF2B5EF4-FFF2-40B4-BE49-F238E27FC236}">
                <a16:creationId xmlns:a16="http://schemas.microsoft.com/office/drawing/2014/main" id="{7B1E4801-B210-A9C4-9641-D0B0318BB942}"/>
              </a:ext>
            </a:extLst>
          </p:cNvPr>
          <p:cNvSpPr txBox="1"/>
          <p:nvPr/>
        </p:nvSpPr>
        <p:spPr>
          <a:xfrm>
            <a:off x="4479090" y="5948910"/>
            <a:ext cx="1272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dirty="0"/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A68DCA59-450D-7ADA-4847-CB326B3DC488}"/>
                  </a:ext>
                </a:extLst>
              </p:cNvPr>
              <p:cNvSpPr txBox="1"/>
              <p:nvPr/>
            </p:nvSpPr>
            <p:spPr>
              <a:xfrm>
                <a:off x="4838405" y="5827591"/>
                <a:ext cx="545196" cy="524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2350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112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A68DCA59-450D-7ADA-4847-CB326B3DC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405" y="5827591"/>
                <a:ext cx="545196" cy="5241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7A0E4A78-8AAE-761F-1E39-EAFE070932C3}"/>
                  </a:ext>
                </a:extLst>
              </p:cNvPr>
              <p:cNvSpPr txBox="1"/>
              <p:nvPr/>
            </p:nvSpPr>
            <p:spPr>
              <a:xfrm>
                <a:off x="5703980" y="5906959"/>
                <a:ext cx="207303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20,982142 … =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7A0E4A78-8AAE-761F-1E39-EAFE07093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980" y="5906959"/>
                <a:ext cx="2073037" cy="276999"/>
              </a:xfrm>
              <a:prstGeom prst="rect">
                <a:avLst/>
              </a:prstGeom>
              <a:blipFill>
                <a:blip r:embed="rId9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kstvak 30">
            <a:extLst>
              <a:ext uri="{FF2B5EF4-FFF2-40B4-BE49-F238E27FC236}">
                <a16:creationId xmlns:a16="http://schemas.microsoft.com/office/drawing/2014/main" id="{EA8662FF-4749-D826-5183-3B850A1A7BCE}"/>
              </a:ext>
            </a:extLst>
          </p:cNvPr>
          <p:cNvSpPr txBox="1"/>
          <p:nvPr/>
        </p:nvSpPr>
        <p:spPr>
          <a:xfrm>
            <a:off x="7932442" y="5906958"/>
            <a:ext cx="76533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20,98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4A3F34E0-02B5-3340-A074-DD815C4DBFD9}"/>
              </a:ext>
            </a:extLst>
          </p:cNvPr>
          <p:cNvSpPr txBox="1"/>
          <p:nvPr/>
        </p:nvSpPr>
        <p:spPr>
          <a:xfrm>
            <a:off x="3377494" y="6385606"/>
            <a:ext cx="58948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De trui mag niet meer dan 20,98 pond kosten dus ja ze koopt hem</a:t>
            </a:r>
          </a:p>
        </p:txBody>
      </p:sp>
    </p:spTree>
    <p:extLst>
      <p:ext uri="{BB962C8B-B14F-4D97-AF65-F5344CB8AC3E}">
        <p14:creationId xmlns:p14="http://schemas.microsoft.com/office/powerpoint/2010/main" val="63438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1" grpId="0"/>
      <p:bldP spid="24" grpId="0"/>
      <p:bldP spid="25" grpId="0"/>
      <p:bldP spid="28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Galerie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30478197_TF66921596" id="{A6E5CAA6-8CA8-4A86-8EDB-B61E8C48BF61}" vid="{A3DF979C-A155-43F5-A274-E0C6501FCEA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6B76F2-1AE1-4A2A-A5B3-D462CC5E81F8}">
  <ds:schemaRefs>
    <ds:schemaRef ds:uri="http://schemas.microsoft.com/office/infopath/2007/PartnerControls"/>
    <ds:schemaRef ds:uri="http://schemas.microsoft.com/office/2006/documentManagement/types"/>
    <ds:schemaRef ds:uri="fb0879af-3eba-417a-a55a-ffe6dcd6ca77"/>
    <ds:schemaRef ds:uri="http://purl.org/dc/terms/"/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dc4bcd6-49db-4c07-9060-8acfc67cef9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van mijn uitvinding</Template>
  <TotalTime>0</TotalTime>
  <Words>283</Words>
  <Application>Microsoft Office PowerPoint</Application>
  <PresentationFormat>Breedbeeld</PresentationFormat>
  <Paragraphs>68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Gill Sans MT</vt:lpstr>
      <vt:lpstr>Galerie</vt:lpstr>
      <vt:lpstr> Formules met haakjes  en deelstreep</vt:lpstr>
      <vt:lpstr>Rekenvolgorde</vt:lpstr>
      <vt:lpstr>Formules met haakjes</vt:lpstr>
      <vt:lpstr>Formules met haakjes</vt:lpstr>
      <vt:lpstr>Formules met een deelstreep</vt:lpstr>
      <vt:lpstr>Formules met haakjes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2021-02-09T09:48:57Z</dcterms:created>
  <dcterms:modified xsi:type="dcterms:W3CDTF">2022-09-04T10:15:52Z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