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4" r:id="rId4"/>
  </p:sldMasterIdLst>
  <p:notesMasterIdLst>
    <p:notesMasterId r:id="rId11"/>
  </p:notesMasterIdLst>
  <p:handoutMasterIdLst>
    <p:handoutMasterId r:id="rId12"/>
  </p:handoutMasterIdLst>
  <p:sldIdLst>
    <p:sldId id="256" r:id="rId5"/>
    <p:sldId id="257" r:id="rId6"/>
    <p:sldId id="260" r:id="rId7"/>
    <p:sldId id="258" r:id="rId8"/>
    <p:sldId id="259" r:id="rId9"/>
    <p:sldId id="261" r:id="rId10"/>
  </p:sldIdLst>
  <p:sldSz cx="12192000" cy="6858000"/>
  <p:notesSz cx="6858000" cy="9144000"/>
  <p:defaultTextStyle>
    <a:defPPr rtl="0"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FDFD"/>
    <a:srgbClr val="B71E42"/>
    <a:srgbClr val="E2DED9"/>
    <a:srgbClr val="DEDB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C2FFA5D-87B4-456A-9821-1D502468CF0F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2" autoAdjust="0"/>
    <p:restoredTop sz="94660"/>
  </p:normalViewPr>
  <p:slideViewPr>
    <p:cSldViewPr snapToGrid="0">
      <p:cViewPr varScale="1">
        <p:scale>
          <a:sx n="83" d="100"/>
          <a:sy n="83" d="100"/>
        </p:scale>
        <p:origin x="125" y="-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44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91078C48-B47B-460B-9BF6-CBB4BC7B49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F9DA806-6641-428C-A467-4C212528EB0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3C6EBB-DCA5-42C7-AFE1-06ADF2DC90FB}" type="datetimeFigureOut">
              <a:rPr lang="nl-NL" smtClean="0"/>
              <a:t>4-9-2022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B88FDB4-2B15-4FF9-A61A-F2DF8CD69D5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6437569-4069-4749-96A7-3300D39FC3A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77350B-8B7C-485E-A28C-3E4B6443A0B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501673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noProof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885358-0143-4405-8763-36EC6DFFBEED}" type="datetimeFigureOut">
              <a:rPr lang="nl-NL" noProof="0" smtClean="0"/>
              <a:t>4-9-2022</a:t>
            </a:fld>
            <a:endParaRPr lang="nl-NL" noProof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 noProof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noProof="0" dirty="0"/>
              <a:t>Tekststijlen van het model bewerken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</a:p>
          <a:p>
            <a:pPr lvl="4"/>
            <a:r>
              <a:rPr lang="nl-NL" noProof="0" dirty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noProof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8FB8BD-45A8-421B-BA96-CA33423181B8}" type="slidenum">
              <a:rPr lang="nl-NL" noProof="0" smtClean="0"/>
              <a:t>‹nr.›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316125493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1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9219001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2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2580702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3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34558210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4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21601686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5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7597467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6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4143414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777464" y="802298"/>
            <a:ext cx="8637073" cy="2541431"/>
          </a:xfrm>
        </p:spPr>
        <p:txBody>
          <a:bodyPr bIns="0" rtlCol="0" anchor="b">
            <a:normAutofit/>
          </a:bodyPr>
          <a:lstStyle>
            <a:lvl1pPr algn="l">
              <a:defRPr sz="66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1777464" y="3531204"/>
            <a:ext cx="8637072" cy="977621"/>
          </a:xfrm>
        </p:spPr>
        <p:txBody>
          <a:bodyPr tIns="91440" bIns="91440" rtlCol="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nl-NL" noProof="0"/>
              <a:t>Klik om de subtitelstijl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913821" y="6370429"/>
            <a:ext cx="3500715" cy="309201"/>
          </a:xfrm>
        </p:spPr>
        <p:txBody>
          <a:bodyPr rtlCol="0"/>
          <a:lstStyle/>
          <a:p>
            <a:pPr rtl="0"/>
            <a:fld id="{F6D7E90E-8C77-469E-A881-812450F2B288}" type="datetime1">
              <a:rPr lang="nl-NL" noProof="0" smtClean="0"/>
              <a:t>4-9-2022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1777464" y="6370430"/>
            <a:ext cx="4973915" cy="309201"/>
          </a:xfrm>
        </p:spPr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5" name="Rechte verbindingslijn 14"/>
          <p:cNvCxnSpPr/>
          <p:nvPr/>
        </p:nvCxnSpPr>
        <p:spPr>
          <a:xfrm>
            <a:off x="1777464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6400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e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hthoek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hthoek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451206" y="1129513"/>
            <a:ext cx="5532328" cy="1830584"/>
          </a:xfrm>
        </p:spPr>
        <p:txBody>
          <a:bodyPr rtlCol="0" anchor="b">
            <a:normAutofit/>
          </a:bodyPr>
          <a:lstStyle>
            <a:lvl1pPr>
              <a:defRPr sz="32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afbeelding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rtlCol="0"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nl-NL" noProof="0"/>
              <a:t>Klik op pictogram om afbeelding toe te 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1450329" y="3145992"/>
            <a:ext cx="5524404" cy="2003742"/>
          </a:xfrm>
        </p:spPr>
        <p:txBody>
          <a:bodyPr rtlCol="0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7236069" y="6332578"/>
            <a:ext cx="4315852" cy="320123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fld id="{7028399D-4040-4F0C-917A-6BECF3FC3CA2}" type="datetime1">
              <a:rPr lang="nl-NL" noProof="0" smtClean="0"/>
              <a:t>4-9-2022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1447382" y="6332578"/>
            <a:ext cx="5541004" cy="320931"/>
          </a:xfrm>
        </p:spPr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31" name="Rechte verbindingslijn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1589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inhoud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 rtlCol="0" anchor="t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3609FA1-4C40-407C-AD54-34AA3CE2576E}" type="datetime1">
              <a:rPr lang="nl-NL" noProof="0" smtClean="0"/>
              <a:t>4-9-2022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33" name="Rechte verbindingslijn 32"/>
          <p:cNvCxnSpPr/>
          <p:nvPr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Titel 5">
            <a:extLst>
              <a:ext uri="{FF2B5EF4-FFF2-40B4-BE49-F238E27FC236}">
                <a16:creationId xmlns:a16="http://schemas.microsoft.com/office/drawing/2014/main" id="{C414FF1F-6558-4E39-87DB-276E44F547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56888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774423" y="1756130"/>
            <a:ext cx="8643154" cy="1887950"/>
          </a:xfrm>
        </p:spPr>
        <p:txBody>
          <a:bodyPr rtlCol="0" anchor="b">
            <a:normAutofit/>
          </a:bodyPr>
          <a:lstStyle>
            <a:lvl1pPr algn="l">
              <a:defRPr sz="36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1780777" y="3806195"/>
            <a:ext cx="8630446" cy="1012929"/>
          </a:xfrm>
        </p:spPr>
        <p:txBody>
          <a:bodyPr tIns="91440" rtlCol="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F0147FB-0998-4E11-B18D-CB1F93B8EBC1}" type="datetime1">
              <a:rPr lang="nl-NL" noProof="0" smtClean="0"/>
              <a:t>4-9-2022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5" name="Rechte verbindingslijn 14"/>
          <p:cNvCxnSpPr/>
          <p:nvPr/>
        </p:nvCxnSpPr>
        <p:spPr>
          <a:xfrm>
            <a:off x="1780777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0136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1292239" y="2161853"/>
            <a:ext cx="4645152" cy="3448595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258679" y="2168318"/>
            <a:ext cx="4645152" cy="3441520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F94C65B-D569-4AEA-8B37-E9F5141F701D}" type="datetime1">
              <a:rPr lang="nl-NL" noProof="0" smtClean="0"/>
              <a:t>4-9-2022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4715607D-9DE2-4687-AAF8-EF2427252A90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itel 6">
            <a:extLst>
              <a:ext uri="{FF2B5EF4-FFF2-40B4-BE49-F238E27FC236}">
                <a16:creationId xmlns:a16="http://schemas.microsoft.com/office/drawing/2014/main" id="{2F96D46B-C1B8-46AB-87DF-61A8058B1F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77750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1287315" y="1950795"/>
            <a:ext cx="4645152" cy="801943"/>
          </a:xfrm>
        </p:spPr>
        <p:txBody>
          <a:bodyPr rtlCol="0"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1287315" y="2755515"/>
            <a:ext cx="4645152" cy="2644457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6252486" y="1954249"/>
            <a:ext cx="4645152" cy="802237"/>
          </a:xfrm>
        </p:spPr>
        <p:txBody>
          <a:bodyPr rtlCol="0"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252486" y="2752737"/>
            <a:ext cx="4645152" cy="2637371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70F3F59-0970-4A60-992D-5418BBFE7BB8}" type="datetime1">
              <a:rPr lang="nl-NL" noProof="0" smtClean="0"/>
              <a:t>4-9-2022</a:t>
            </a:fld>
            <a:endParaRPr lang="nl-NL" noProof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1" name="Rechte verbindingslijn 10">
            <a:extLst>
              <a:ext uri="{FF2B5EF4-FFF2-40B4-BE49-F238E27FC236}">
                <a16:creationId xmlns:a16="http://schemas.microsoft.com/office/drawing/2014/main" id="{C384AA55-1960-47F4-BA3C-E97A6F2D0B19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Titel 8">
            <a:extLst>
              <a:ext uri="{FF2B5EF4-FFF2-40B4-BE49-F238E27FC236}">
                <a16:creationId xmlns:a16="http://schemas.microsoft.com/office/drawing/2014/main" id="{09471694-1220-4CFC-A31F-622E5D3DE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981749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726C6E9-9918-4133-AB29-BF40DF1F60F6}" type="datetime1">
              <a:rPr lang="nl-NL" noProof="0" smtClean="0"/>
              <a:t>4-9-2022</a:t>
            </a:fld>
            <a:endParaRPr lang="nl-NL" noProof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FFB55B52-B62C-4800-AAC1-B15AF2FE1F45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Titel 4">
            <a:extLst>
              <a:ext uri="{FF2B5EF4-FFF2-40B4-BE49-F238E27FC236}">
                <a16:creationId xmlns:a16="http://schemas.microsoft.com/office/drawing/2014/main" id="{3DF0054B-B64C-418E-A1B8-428EE4A1DB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453955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FF96380-E2F4-42E6-86B4-F248F4F99C77}" type="datetime1">
              <a:rPr lang="nl-NL" noProof="0" smtClean="0"/>
              <a:t>4-9-2022</a:t>
            </a:fld>
            <a:endParaRPr lang="nl-NL" noProof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3771245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5095246" y="1645522"/>
            <a:ext cx="5807176" cy="3840852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1290909" y="1645522"/>
            <a:ext cx="3600000" cy="383672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C718BE1-2C90-46CF-95F6-6CB326BC0630}" type="datetime1">
              <a:rPr lang="nl-NL" noProof="0" smtClean="0"/>
              <a:t>4-9-2022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6CC09F73-0AD6-4A1E-A331-75A00B808982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itel 6">
            <a:extLst>
              <a:ext uri="{FF2B5EF4-FFF2-40B4-BE49-F238E27FC236}">
                <a16:creationId xmlns:a16="http://schemas.microsoft.com/office/drawing/2014/main" id="{1B74F78C-6D32-47C3-ABB2-6E7092A9C4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281653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en galerie 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1300394" y="3128470"/>
            <a:ext cx="3024000" cy="1906565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7873638" y="5144980"/>
            <a:ext cx="3036438" cy="80740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65E1A47-5EC0-48B1-9BC9-972506F51C2A}" type="datetime1">
              <a:rPr lang="nl-NL" noProof="0" smtClean="0"/>
              <a:t>4-9-2022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6CC09F73-0AD6-4A1E-A331-75A00B808982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9DE9A20D-024F-4A17-9B20-526AA4037253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602108" y="3128470"/>
            <a:ext cx="3024000" cy="1906565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37D8F60F-F9DD-4AAC-BF28-C004CCDF2D6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873638" y="3128470"/>
            <a:ext cx="3024000" cy="1906565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11" name="Tijdelijke aanduiding voor tekst 3">
            <a:extLst>
              <a:ext uri="{FF2B5EF4-FFF2-40B4-BE49-F238E27FC236}">
                <a16:creationId xmlns:a16="http://schemas.microsoft.com/office/drawing/2014/main" id="{8F09FDD8-5B1C-4AAA-8EEC-0A77C9E477D1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4595889" y="5144979"/>
            <a:ext cx="3036438" cy="80740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12" name="Tijdelijke aanduiding voor tekst 3">
            <a:extLst>
              <a:ext uri="{FF2B5EF4-FFF2-40B4-BE49-F238E27FC236}">
                <a16:creationId xmlns:a16="http://schemas.microsoft.com/office/drawing/2014/main" id="{E6DF0B7E-E17E-4875-966D-4DE67F755B71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1306587" y="5144978"/>
            <a:ext cx="3036438" cy="80740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5685D963-B130-47E9-AFCC-AEBED2B1155B}"/>
              </a:ext>
            </a:extLst>
          </p:cNvPr>
          <p:cNvCxnSpPr>
            <a:cxnSpLocks/>
          </p:cNvCxnSpPr>
          <p:nvPr userDrawn="1"/>
        </p:nvCxnSpPr>
        <p:spPr>
          <a:xfrm>
            <a:off x="4484077" y="5144978"/>
            <a:ext cx="0" cy="807405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2FA9B6CF-713A-4942-BE35-A61AFCDDFD3D}"/>
              </a:ext>
            </a:extLst>
          </p:cNvPr>
          <p:cNvCxnSpPr>
            <a:cxnSpLocks/>
          </p:cNvCxnSpPr>
          <p:nvPr userDrawn="1"/>
        </p:nvCxnSpPr>
        <p:spPr>
          <a:xfrm>
            <a:off x="7757747" y="5144978"/>
            <a:ext cx="0" cy="807405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Tijdelijke aanduiding voor tekst 18">
            <a:extLst>
              <a:ext uri="{FF2B5EF4-FFF2-40B4-BE49-F238E27FC236}">
                <a16:creationId xmlns:a16="http://schemas.microsoft.com/office/drawing/2014/main" id="{93809A32-C7A4-4739-994B-BE492F855AC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90908" y="1617663"/>
            <a:ext cx="9618391" cy="1336675"/>
          </a:xfrm>
        </p:spPr>
        <p:txBody>
          <a:bodyPr rtlCol="0">
            <a:noAutofit/>
          </a:bodyPr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2C1ABD52-D5FE-4FC2-8449-5DA0E52853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242703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13" cstate="screen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-1562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94363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nl-NL" noProof="0" dirty="0"/>
              <a:t>Tekststijlen van het model bewerken</a:t>
            </a:r>
          </a:p>
          <a:p>
            <a:pPr lvl="1" rtl="0"/>
            <a:r>
              <a:rPr lang="nl-NL" noProof="0" dirty="0"/>
              <a:t>Tweede niveau</a:t>
            </a:r>
          </a:p>
          <a:p>
            <a:pPr lvl="2" rtl="0"/>
            <a:r>
              <a:rPr lang="nl-NL" noProof="0" dirty="0"/>
              <a:t>Derde niveau</a:t>
            </a:r>
          </a:p>
          <a:p>
            <a:pPr lvl="3" rtl="0"/>
            <a:r>
              <a:rPr lang="nl-NL" noProof="0" dirty="0"/>
              <a:t>Vierde niveau</a:t>
            </a:r>
          </a:p>
          <a:p>
            <a:pPr lvl="4" rtl="0"/>
            <a:r>
              <a:rPr lang="nl-NL" noProof="0" dirty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7396923" y="6340793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pPr rtl="0"/>
            <a:fld id="{E8F583B2-5746-4D29-8D33-E312BEE10129}" type="datetime1">
              <a:rPr lang="nl-NL" noProof="0" smtClean="0"/>
              <a:t>4-9-2022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1294364" y="6339730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0" name="Rechte verbindingslijn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7587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6" r:id="rId9"/>
    <p:sldLayoutId id="2147483693" r:id="rId10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3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DCA56C-7A25-4BD4-AA72-5256E68BE4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80969" y="829006"/>
            <a:ext cx="8637073" cy="2541431"/>
          </a:xfrm>
        </p:spPr>
        <p:txBody>
          <a:bodyPr rtlCol="0"/>
          <a:lstStyle/>
          <a:p>
            <a:pPr rtl="0"/>
            <a:br>
              <a:rPr lang="nl-NL" dirty="0"/>
            </a:br>
            <a:r>
              <a:rPr lang="nl-NL" sz="4000" dirty="0"/>
              <a:t>Formules met haakjes </a:t>
            </a:r>
            <a:br>
              <a:rPr lang="nl-NL" sz="4000" dirty="0"/>
            </a:br>
            <a:r>
              <a:rPr lang="nl-NL" sz="4000" dirty="0"/>
              <a:t>en deelstreep</a:t>
            </a:r>
            <a:endParaRPr lang="nl-NL" dirty="0"/>
          </a:p>
        </p:txBody>
      </p:sp>
      <p:sp>
        <p:nvSpPr>
          <p:cNvPr id="3" name="Subtitel 2">
            <a:extLst>
              <a:ext uri="{FF2B5EF4-FFF2-40B4-BE49-F238E27FC236}">
                <a16:creationId xmlns:a16="http://schemas.microsoft.com/office/drawing/2014/main" id="{BBBCF363-1123-45B1-8A9A-ABCDA40EF3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7464" y="3575164"/>
            <a:ext cx="8637072" cy="977621"/>
          </a:xfrm>
        </p:spPr>
        <p:txBody>
          <a:bodyPr rtlCol="0">
            <a:normAutofit/>
          </a:bodyPr>
          <a:lstStyle/>
          <a:p>
            <a:pPr rtl="0"/>
            <a:r>
              <a:rPr lang="nl-NL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www.Lowikwiskunde.nl</a:t>
            </a:r>
          </a:p>
          <a:p>
            <a:pPr rtl="0"/>
            <a:r>
              <a:rPr lang="nl-NL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       @</a:t>
            </a:r>
            <a:r>
              <a:rPr lang="nl-NL" dirty="0" err="1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Lowikwiskunde</a:t>
            </a:r>
            <a:endParaRPr lang="nl-NL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rtl="0"/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464" y="4046169"/>
            <a:ext cx="512890" cy="509150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53A435E8-DC82-D0AF-AFFE-20E9CCA37527}"/>
              </a:ext>
            </a:extLst>
          </p:cNvPr>
          <p:cNvSpPr txBox="1"/>
          <p:nvPr/>
        </p:nvSpPr>
        <p:spPr>
          <a:xfrm>
            <a:off x="9430327" y="2900218"/>
            <a:ext cx="914400" cy="369332"/>
          </a:xfrm>
          <a:prstGeom prst="rect">
            <a:avLst/>
          </a:prstGeom>
          <a:solidFill>
            <a:srgbClr val="FDFDFD"/>
          </a:solidFill>
        </p:spPr>
        <p:txBody>
          <a:bodyPr wrap="square" rtlCol="0">
            <a:spAutoFit/>
          </a:bodyPr>
          <a:lstStyle/>
          <a:p>
            <a:endParaRPr lang="nl-NL" strike="sngStrike" dirty="0"/>
          </a:p>
        </p:txBody>
      </p:sp>
      <p:pic>
        <p:nvPicPr>
          <p:cNvPr id="6" name="Afbeelding 5" descr="Afbeelding met porselein&#10;&#10;Automatisch gegenereerde beschrijving">
            <a:extLst>
              <a:ext uri="{FF2B5EF4-FFF2-40B4-BE49-F238E27FC236}">
                <a16:creationId xmlns:a16="http://schemas.microsoft.com/office/drawing/2014/main" id="{0544A573-9E59-1D46-6F53-086E1005BE9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99506" y="1560945"/>
            <a:ext cx="4494757" cy="4494757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45A529-8837-7424-FE6C-8074124E5B0D}"/>
              </a:ext>
            </a:extLst>
          </p:cNvPr>
          <p:cNvSpPr txBox="1"/>
          <p:nvPr/>
        </p:nvSpPr>
        <p:spPr>
          <a:xfrm>
            <a:off x="1662545" y="2088556"/>
            <a:ext cx="171769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800" dirty="0"/>
              <a:t>H2</a:t>
            </a:r>
          </a:p>
        </p:txBody>
      </p:sp>
    </p:spTree>
    <p:extLst>
      <p:ext uri="{BB962C8B-B14F-4D97-AF65-F5344CB8AC3E}">
        <p14:creationId xmlns:p14="http://schemas.microsoft.com/office/powerpoint/2010/main" val="410429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3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69CD3E-5E33-4EB5-A2CE-C636605E6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 rtlCol="0"/>
          <a:lstStyle/>
          <a:p>
            <a:pPr rtl="0"/>
            <a:r>
              <a:rPr lang="nl-NL" dirty="0"/>
              <a:t>Rekenvolgorde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F301C15F-9589-1006-18C3-6C01F5D903B0}"/>
              </a:ext>
            </a:extLst>
          </p:cNvPr>
          <p:cNvSpPr txBox="1"/>
          <p:nvPr/>
        </p:nvSpPr>
        <p:spPr>
          <a:xfrm>
            <a:off x="1294362" y="1853754"/>
            <a:ext cx="3010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Ken je de rekenvolgorde nog? 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C7FF8E58-2151-6537-EB66-8129CAC09F23}"/>
              </a:ext>
            </a:extLst>
          </p:cNvPr>
          <p:cNvSpPr txBox="1"/>
          <p:nvPr/>
        </p:nvSpPr>
        <p:spPr>
          <a:xfrm>
            <a:off x="2105891" y="2595418"/>
            <a:ext cx="47844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1.   Haakjes 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7773C845-7E1C-F7B1-919F-5AC90074D7F6}"/>
              </a:ext>
            </a:extLst>
          </p:cNvPr>
          <p:cNvSpPr txBox="1"/>
          <p:nvPr/>
        </p:nvSpPr>
        <p:spPr>
          <a:xfrm>
            <a:off x="2105891" y="3059668"/>
            <a:ext cx="47844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2.   Machten en wortels 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B1D531A5-807A-EF73-4A66-6F979474D1FD}"/>
              </a:ext>
            </a:extLst>
          </p:cNvPr>
          <p:cNvSpPr txBox="1"/>
          <p:nvPr/>
        </p:nvSpPr>
        <p:spPr>
          <a:xfrm>
            <a:off x="2105891" y="3523918"/>
            <a:ext cx="47844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3.   Keer en delen 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AC13F36A-9896-9F1C-61E7-DAA4090665B3}"/>
              </a:ext>
            </a:extLst>
          </p:cNvPr>
          <p:cNvSpPr txBox="1"/>
          <p:nvPr/>
        </p:nvSpPr>
        <p:spPr>
          <a:xfrm>
            <a:off x="2105891" y="3988168"/>
            <a:ext cx="47844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4.   Plus en min 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EE17D1D6-D72C-E1B8-252A-AD4A08565F95}"/>
              </a:ext>
            </a:extLst>
          </p:cNvPr>
          <p:cNvSpPr txBox="1"/>
          <p:nvPr/>
        </p:nvSpPr>
        <p:spPr>
          <a:xfrm>
            <a:off x="7125855" y="2785254"/>
            <a:ext cx="251690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Gelukkig mag je veel met je rekenmachine uitrekenen, maar de volgorde moet je uit je hoofd kennen. </a:t>
            </a:r>
          </a:p>
        </p:txBody>
      </p:sp>
    </p:spTree>
    <p:extLst>
      <p:ext uri="{BB962C8B-B14F-4D97-AF65-F5344CB8AC3E}">
        <p14:creationId xmlns:p14="http://schemas.microsoft.com/office/powerpoint/2010/main" val="2094298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69CD3E-5E33-4EB5-A2CE-C636605E6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 rtlCol="0"/>
          <a:lstStyle/>
          <a:p>
            <a:pPr rtl="0"/>
            <a:r>
              <a:rPr lang="nl-NL" dirty="0"/>
              <a:t>Formules met haakjes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kstvak 5">
                <a:extLst>
                  <a:ext uri="{FF2B5EF4-FFF2-40B4-BE49-F238E27FC236}">
                    <a16:creationId xmlns:a16="http://schemas.microsoft.com/office/drawing/2014/main" id="{ADCB7BC3-8085-72F1-6F2B-B052700F3E61}"/>
                  </a:ext>
                </a:extLst>
              </p:cNvPr>
              <p:cNvSpPr txBox="1"/>
              <p:nvPr/>
            </p:nvSpPr>
            <p:spPr>
              <a:xfrm>
                <a:off x="593191" y="2347299"/>
                <a:ext cx="6683000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sz="2800" b="0" i="1" smtClean="0">
                          <a:latin typeface="Cambria Math" panose="02040503050406030204" pitchFamily="18" charset="0"/>
                        </a:rPr>
                        <m:t>𝑇𝑒𝑚𝑝𝑒𝑟𝑎𝑡𝑢𝑢𝑟</m:t>
                      </m:r>
                      <m:r>
                        <a:rPr lang="nl-NL" sz="28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l-NL" sz="2800" b="0" i="1" smtClean="0">
                          <a:latin typeface="Cambria Math" panose="02040503050406030204" pitchFamily="18" charset="0"/>
                        </a:rPr>
                        <m:t>𝑖𝑛</m:t>
                      </m:r>
                      <m:r>
                        <a:rPr lang="nl-NL" sz="2800" b="0" i="1" smtClean="0">
                          <a:latin typeface="Cambria Math" panose="02040503050406030204" pitchFamily="18" charset="0"/>
                        </a:rPr>
                        <m:t> ℃=5 </m:t>
                      </m:r>
                      <m:r>
                        <a:rPr lang="nl-NL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nl-NL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nl-NL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l-NL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℉ −32</m:t>
                          </m:r>
                        </m:e>
                      </m:d>
                      <m:r>
                        <a:rPr lang="nl-NL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:9 </m:t>
                      </m:r>
                    </m:oMath>
                  </m:oMathPara>
                </a14:m>
                <a:endParaRPr lang="nl-NL" sz="2800" dirty="0"/>
              </a:p>
            </p:txBody>
          </p:sp>
        </mc:Choice>
        <mc:Fallback>
          <p:sp>
            <p:nvSpPr>
              <p:cNvPr id="6" name="Tekstvak 5">
                <a:extLst>
                  <a:ext uri="{FF2B5EF4-FFF2-40B4-BE49-F238E27FC236}">
                    <a16:creationId xmlns:a16="http://schemas.microsoft.com/office/drawing/2014/main" id="{ADCB7BC3-8085-72F1-6F2B-B052700F3E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191" y="2347299"/>
                <a:ext cx="6683000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kstvak 3">
                <a:extLst>
                  <a:ext uri="{FF2B5EF4-FFF2-40B4-BE49-F238E27FC236}">
                    <a16:creationId xmlns:a16="http://schemas.microsoft.com/office/drawing/2014/main" id="{92BB5A8B-08A7-F712-69EA-B9D2213B4655}"/>
                  </a:ext>
                </a:extLst>
              </p:cNvPr>
              <p:cNvSpPr txBox="1"/>
              <p:nvPr/>
            </p:nvSpPr>
            <p:spPr>
              <a:xfrm>
                <a:off x="593191" y="3429000"/>
                <a:ext cx="9055223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sz="2800" b="0" i="1" smtClean="0">
                          <a:latin typeface="Cambria Math" panose="02040503050406030204" pitchFamily="18" charset="0"/>
                        </a:rPr>
                        <m:t>𝐾𝑜𝑠𝑡𝑒𝑛</m:t>
                      </m:r>
                      <m:r>
                        <a:rPr lang="nl-NL" sz="28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l-NL" sz="2800" b="0" i="1" smtClean="0">
                          <a:latin typeface="Cambria Math" panose="02040503050406030204" pitchFamily="18" charset="0"/>
                        </a:rPr>
                        <m:t>𝑡𝑒𝑙𝑒𝑓𝑜𝑜𝑛</m:t>
                      </m:r>
                      <m:r>
                        <a:rPr lang="nl-NL" sz="2800" b="0" i="1" smtClean="0">
                          <a:latin typeface="Cambria Math" panose="02040503050406030204" pitchFamily="18" charset="0"/>
                        </a:rPr>
                        <m:t>=15 −(15−0,06 </m:t>
                      </m:r>
                      <m:r>
                        <a:rPr lang="nl-NL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nl-NL" sz="28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l-NL" sz="2800" b="0" i="1" smtClean="0">
                          <a:latin typeface="Cambria Math" panose="02040503050406030204" pitchFamily="18" charset="0"/>
                        </a:rPr>
                        <m:t>𝑎𝑎𝑛𝑡𝑎𝑙</m:t>
                      </m:r>
                      <m:r>
                        <a:rPr lang="nl-NL" sz="28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l-NL" sz="2800" b="0" i="1" smtClean="0">
                          <a:latin typeface="Cambria Math" panose="02040503050406030204" pitchFamily="18" charset="0"/>
                        </a:rPr>
                        <m:t>𝑚𝑖𝑛𝑢𝑡𝑒𝑛</m:t>
                      </m:r>
                      <m:r>
                        <a:rPr lang="nl-NL" sz="28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nl-NL" sz="2800" dirty="0"/>
              </a:p>
            </p:txBody>
          </p:sp>
        </mc:Choice>
        <mc:Fallback>
          <p:sp>
            <p:nvSpPr>
              <p:cNvPr id="4" name="Tekstvak 3">
                <a:extLst>
                  <a:ext uri="{FF2B5EF4-FFF2-40B4-BE49-F238E27FC236}">
                    <a16:creationId xmlns:a16="http://schemas.microsoft.com/office/drawing/2014/main" id="{92BB5A8B-08A7-F712-69EA-B9D2213B46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191" y="3429000"/>
                <a:ext cx="9055223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kstvak 6">
                <a:extLst>
                  <a:ext uri="{FF2B5EF4-FFF2-40B4-BE49-F238E27FC236}">
                    <a16:creationId xmlns:a16="http://schemas.microsoft.com/office/drawing/2014/main" id="{A1F2ED51-6C3F-8CD1-E79F-C2468886BF8E}"/>
                  </a:ext>
                </a:extLst>
              </p:cNvPr>
              <p:cNvSpPr txBox="1"/>
              <p:nvPr/>
            </p:nvSpPr>
            <p:spPr>
              <a:xfrm>
                <a:off x="406272" y="4712298"/>
                <a:ext cx="814313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sz="2800" b="0" i="1" smtClean="0">
                          <a:latin typeface="Cambria Math" panose="02040503050406030204" pitchFamily="18" charset="0"/>
                        </a:rPr>
                        <m:t>𝐼𝑛𝑘𝑜𝑚𝑠𝑡𝑒𝑛</m:t>
                      </m:r>
                      <m:r>
                        <a:rPr lang="nl-NL" sz="28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l-NL" sz="2800" b="0" i="1" smtClean="0">
                          <a:latin typeface="Cambria Math" panose="02040503050406030204" pitchFamily="18" charset="0"/>
                        </a:rPr>
                        <m:t>𝑖𝑛</m:t>
                      </m:r>
                      <m:r>
                        <a:rPr lang="nl-NL" sz="2800" b="0" i="1" smtClean="0">
                          <a:latin typeface="Cambria Math" panose="02040503050406030204" pitchFamily="18" charset="0"/>
                        </a:rPr>
                        <m:t> €=150,50+3,25 </m:t>
                      </m:r>
                      <m:r>
                        <a:rPr lang="nl-NL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nl-NL" sz="2800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nl-NL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l-NL" sz="2800" b="0" i="1" smtClean="0">
                              <a:latin typeface="Cambria Math" panose="02040503050406030204" pitchFamily="18" charset="0"/>
                            </a:rPr>
                            <m:t>𝑡𝑖𝑗𝑑</m:t>
                          </m:r>
                          <m:r>
                            <a:rPr lang="nl-NL" sz="2800" b="0" i="1" smtClean="0">
                              <a:latin typeface="Cambria Math" panose="02040503050406030204" pitchFamily="18" charset="0"/>
                            </a:rPr>
                            <m:t> −29</m:t>
                          </m:r>
                        </m:e>
                      </m:d>
                    </m:oMath>
                  </m:oMathPara>
                </a14:m>
                <a:endParaRPr lang="nl-NL" sz="2800" dirty="0"/>
              </a:p>
            </p:txBody>
          </p:sp>
        </mc:Choice>
        <mc:Fallback>
          <p:sp>
            <p:nvSpPr>
              <p:cNvPr id="7" name="Tekstvak 6">
                <a:extLst>
                  <a:ext uri="{FF2B5EF4-FFF2-40B4-BE49-F238E27FC236}">
                    <a16:creationId xmlns:a16="http://schemas.microsoft.com/office/drawing/2014/main" id="{A1F2ED51-6C3F-8CD1-E79F-C2468886BF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272" y="4712298"/>
                <a:ext cx="8143138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kstvak 7">
                <a:extLst>
                  <a:ext uri="{FF2B5EF4-FFF2-40B4-BE49-F238E27FC236}">
                    <a16:creationId xmlns:a16="http://schemas.microsoft.com/office/drawing/2014/main" id="{C866300F-53AB-4789-EB0E-CE264C47C659}"/>
                  </a:ext>
                </a:extLst>
              </p:cNvPr>
              <p:cNvSpPr txBox="1"/>
              <p:nvPr/>
            </p:nvSpPr>
            <p:spPr>
              <a:xfrm>
                <a:off x="2724727" y="2791560"/>
                <a:ext cx="552334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l-NL" dirty="0">
                    <a:solidFill>
                      <a:srgbClr val="FF0000"/>
                    </a:solidFill>
                  </a:rPr>
                  <a:t>Vul 400 </a:t>
                </a:r>
                <a14:m>
                  <m:oMath xmlns:m="http://schemas.openxmlformats.org/officeDocument/2006/math">
                    <m:r>
                      <a:rPr lang="nl-NL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℉</m:t>
                    </m:r>
                  </m:oMath>
                </a14:m>
                <a:r>
                  <a:rPr lang="nl-NL" dirty="0">
                    <a:solidFill>
                      <a:srgbClr val="FF0000"/>
                    </a:solidFill>
                  </a:rPr>
                  <a:t> in de formule in. Wat komt eruit? </a:t>
                </a:r>
              </a:p>
            </p:txBody>
          </p:sp>
        </mc:Choice>
        <mc:Fallback>
          <p:sp>
            <p:nvSpPr>
              <p:cNvPr id="8" name="Tekstvak 7">
                <a:extLst>
                  <a:ext uri="{FF2B5EF4-FFF2-40B4-BE49-F238E27FC236}">
                    <a16:creationId xmlns:a16="http://schemas.microsoft.com/office/drawing/2014/main" id="{C866300F-53AB-4789-EB0E-CE264C47C6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4727" y="2791560"/>
                <a:ext cx="5523345" cy="369332"/>
              </a:xfrm>
              <a:prstGeom prst="rect">
                <a:avLst/>
              </a:prstGeom>
              <a:blipFill>
                <a:blip r:embed="rId6"/>
                <a:stretch>
                  <a:fillRect l="-993" t="-9836" b="-24590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kstvak 8">
                <a:extLst>
                  <a:ext uri="{FF2B5EF4-FFF2-40B4-BE49-F238E27FC236}">
                    <a16:creationId xmlns:a16="http://schemas.microsoft.com/office/drawing/2014/main" id="{3CA603FE-14A4-998E-F026-117259D8D1C3}"/>
                  </a:ext>
                </a:extLst>
              </p:cNvPr>
              <p:cNvSpPr txBox="1"/>
              <p:nvPr/>
            </p:nvSpPr>
            <p:spPr>
              <a:xfrm>
                <a:off x="7519555" y="2499172"/>
                <a:ext cx="205970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l-NL" sz="3200" dirty="0">
                    <a:solidFill>
                      <a:srgbClr val="FF0000"/>
                    </a:solidFill>
                  </a:rPr>
                  <a:t>204,4 </a:t>
                </a:r>
                <a14:m>
                  <m:oMath xmlns:m="http://schemas.openxmlformats.org/officeDocument/2006/math">
                    <m:r>
                      <a:rPr lang="nl-NL" sz="32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℃</m:t>
                    </m:r>
                  </m:oMath>
                </a14:m>
                <a:endParaRPr lang="nl-NL" sz="32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9" name="Tekstvak 8">
                <a:extLst>
                  <a:ext uri="{FF2B5EF4-FFF2-40B4-BE49-F238E27FC236}">
                    <a16:creationId xmlns:a16="http://schemas.microsoft.com/office/drawing/2014/main" id="{3CA603FE-14A4-998E-F026-117259D8D1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9555" y="2499172"/>
                <a:ext cx="2059709" cy="584775"/>
              </a:xfrm>
              <a:prstGeom prst="rect">
                <a:avLst/>
              </a:prstGeom>
              <a:blipFill>
                <a:blip r:embed="rId7"/>
                <a:stretch>
                  <a:fillRect l="-7715" t="-13542" b="-33333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kstvak 10">
            <a:extLst>
              <a:ext uri="{FF2B5EF4-FFF2-40B4-BE49-F238E27FC236}">
                <a16:creationId xmlns:a16="http://schemas.microsoft.com/office/drawing/2014/main" id="{25681D5F-D2ED-04B9-DD82-BD51FF25B294}"/>
              </a:ext>
            </a:extLst>
          </p:cNvPr>
          <p:cNvSpPr txBox="1"/>
          <p:nvPr/>
        </p:nvSpPr>
        <p:spPr>
          <a:xfrm>
            <a:off x="2724726" y="3914032"/>
            <a:ext cx="55233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Vul voor aantal minuten 220 in. Wat komt eruit? 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DC741151-428E-F8A5-ED03-270154F26795}"/>
              </a:ext>
            </a:extLst>
          </p:cNvPr>
          <p:cNvSpPr txBox="1"/>
          <p:nvPr/>
        </p:nvSpPr>
        <p:spPr>
          <a:xfrm>
            <a:off x="7939809" y="3859887"/>
            <a:ext cx="20597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solidFill>
                  <a:srgbClr val="FF0000"/>
                </a:solidFill>
              </a:rPr>
              <a:t>13,2 euro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3753877B-9752-CAD9-DFE3-5A3D594E4261}"/>
              </a:ext>
            </a:extLst>
          </p:cNvPr>
          <p:cNvSpPr txBox="1"/>
          <p:nvPr/>
        </p:nvSpPr>
        <p:spPr>
          <a:xfrm>
            <a:off x="8355446" y="5018059"/>
            <a:ext cx="20597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solidFill>
                  <a:srgbClr val="FF0000"/>
                </a:solidFill>
              </a:rPr>
              <a:t>111,5 euro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A4337EBD-F715-8600-D268-078E7D03B2B8}"/>
              </a:ext>
            </a:extLst>
          </p:cNvPr>
          <p:cNvSpPr txBox="1"/>
          <p:nvPr/>
        </p:nvSpPr>
        <p:spPr>
          <a:xfrm>
            <a:off x="2724726" y="5167025"/>
            <a:ext cx="55233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Vul voor tijd 17 in. Wat komt eruit? </a:t>
            </a:r>
          </a:p>
        </p:txBody>
      </p:sp>
    </p:spTree>
    <p:extLst>
      <p:ext uri="{BB962C8B-B14F-4D97-AF65-F5344CB8AC3E}">
        <p14:creationId xmlns:p14="http://schemas.microsoft.com/office/powerpoint/2010/main" val="783014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69CD3E-5E33-4EB5-A2CE-C636605E6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 rtlCol="0"/>
          <a:lstStyle/>
          <a:p>
            <a:pPr rtl="0"/>
            <a:r>
              <a:rPr lang="nl-NL" dirty="0"/>
              <a:t>Formules met haakjes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F20403F4-B2B6-7350-31CF-51B4CB100C0E}"/>
              </a:ext>
            </a:extLst>
          </p:cNvPr>
          <p:cNvSpPr txBox="1"/>
          <p:nvPr/>
        </p:nvSpPr>
        <p:spPr>
          <a:xfrm>
            <a:off x="1294362" y="1782619"/>
            <a:ext cx="3870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Opdracht 2 op </a:t>
            </a:r>
          </a:p>
          <a:p>
            <a:r>
              <a:rPr lang="nl-NL" dirty="0">
                <a:solidFill>
                  <a:srgbClr val="FF0000"/>
                </a:solidFill>
              </a:rPr>
              <a:t>blz. 63 samen 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7A9CA9C5-0B06-A121-1C35-D2E0C1371C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2585" y="1408649"/>
            <a:ext cx="7597671" cy="5326752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41A1BD95-8CBA-2E11-5C36-210A3428C781}"/>
              </a:ext>
            </a:extLst>
          </p:cNvPr>
          <p:cNvSpPr txBox="1"/>
          <p:nvPr/>
        </p:nvSpPr>
        <p:spPr>
          <a:xfrm>
            <a:off x="5486400" y="3140363"/>
            <a:ext cx="517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41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9001FA11-F389-A775-9DDE-D3C2F3AE26D9}"/>
              </a:ext>
            </a:extLst>
          </p:cNvPr>
          <p:cNvSpPr txBox="1"/>
          <p:nvPr/>
        </p:nvSpPr>
        <p:spPr>
          <a:xfrm>
            <a:off x="6959600" y="3140363"/>
            <a:ext cx="517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082C143B-2858-F9EE-833E-BAD0090A128B}"/>
              </a:ext>
            </a:extLst>
          </p:cNvPr>
          <p:cNvSpPr txBox="1"/>
          <p:nvPr/>
        </p:nvSpPr>
        <p:spPr>
          <a:xfrm>
            <a:off x="6442364" y="3521963"/>
            <a:ext cx="517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B263C79B-00E1-B162-0B1D-E3773F3A9364}"/>
              </a:ext>
            </a:extLst>
          </p:cNvPr>
          <p:cNvSpPr txBox="1"/>
          <p:nvPr/>
        </p:nvSpPr>
        <p:spPr>
          <a:xfrm>
            <a:off x="5467927" y="4687454"/>
            <a:ext cx="517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80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1380BDF3-CBB7-9619-F2F7-A6F5B5BA6CB6}"/>
              </a:ext>
            </a:extLst>
          </p:cNvPr>
          <p:cNvSpPr txBox="1"/>
          <p:nvPr/>
        </p:nvSpPr>
        <p:spPr>
          <a:xfrm>
            <a:off x="6959600" y="4663916"/>
            <a:ext cx="24794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26,6666667 = 26,7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B90D39C0-1026-4E13-B080-15ECD82A1D47}"/>
              </a:ext>
            </a:extLst>
          </p:cNvPr>
          <p:cNvSpPr txBox="1"/>
          <p:nvPr/>
        </p:nvSpPr>
        <p:spPr>
          <a:xfrm>
            <a:off x="8561110" y="5080019"/>
            <a:ext cx="6488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26,7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235BC962-C02D-F5E6-AA63-6E32E29EA423}"/>
              </a:ext>
            </a:extLst>
          </p:cNvPr>
          <p:cNvSpPr txBox="1"/>
          <p:nvPr/>
        </p:nvSpPr>
        <p:spPr>
          <a:xfrm>
            <a:off x="5035484" y="5876053"/>
            <a:ext cx="3363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5 x (32 – 32) : 9 = 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12B12DB4-A269-923C-8B8C-947B26C23CE3}"/>
              </a:ext>
            </a:extLst>
          </p:cNvPr>
          <p:cNvSpPr txBox="1"/>
          <p:nvPr/>
        </p:nvSpPr>
        <p:spPr>
          <a:xfrm>
            <a:off x="6930081" y="5864750"/>
            <a:ext cx="517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0 </a:t>
            </a:r>
          </a:p>
        </p:txBody>
      </p:sp>
    </p:spTree>
    <p:extLst>
      <p:ext uri="{BB962C8B-B14F-4D97-AF65-F5344CB8AC3E}">
        <p14:creationId xmlns:p14="http://schemas.microsoft.com/office/powerpoint/2010/main" val="2449431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69CD3E-5E33-4EB5-A2CE-C636605E6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 rtlCol="0"/>
          <a:lstStyle/>
          <a:p>
            <a:pPr rtl="0"/>
            <a:r>
              <a:rPr lang="nl-NL" dirty="0"/>
              <a:t>Formules met een deelstreep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kstvak 3">
                <a:extLst>
                  <a:ext uri="{FF2B5EF4-FFF2-40B4-BE49-F238E27FC236}">
                    <a16:creationId xmlns:a16="http://schemas.microsoft.com/office/drawing/2014/main" id="{A251F0B5-6466-3506-640F-E1B098DDE964}"/>
                  </a:ext>
                </a:extLst>
              </p:cNvPr>
              <p:cNvSpPr txBox="1"/>
              <p:nvPr/>
            </p:nvSpPr>
            <p:spPr>
              <a:xfrm>
                <a:off x="1117600" y="2064327"/>
                <a:ext cx="5846618" cy="70211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sz="2400" b="0" i="1" smtClean="0">
                          <a:latin typeface="Cambria Math" panose="02040503050406030204" pitchFamily="18" charset="0"/>
                        </a:rPr>
                        <m:t>𝐶𝑖𝑗𝑓𝑒𝑟</m:t>
                      </m:r>
                      <m:r>
                        <a:rPr lang="nl-NL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l-NL" sz="2400" b="0" i="1" smtClean="0">
                          <a:latin typeface="Cambria Math" panose="02040503050406030204" pitchFamily="18" charset="0"/>
                        </a:rPr>
                        <m:t>𝑡𝑜𝑒𝑡𝑠</m:t>
                      </m:r>
                      <m:r>
                        <a:rPr lang="nl-NL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nl-NL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nl-NL" sz="2400" b="0" i="1" smtClean="0">
                              <a:latin typeface="Cambria Math" panose="02040503050406030204" pitchFamily="18" charset="0"/>
                            </a:rPr>
                            <m:t>250 −5 </m:t>
                          </m:r>
                          <m:r>
                            <a:rPr lang="nl-NL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nl-NL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nl-NL" sz="2400" b="0" i="1" smtClean="0">
                              <a:latin typeface="Cambria Math" panose="02040503050406030204" pitchFamily="18" charset="0"/>
                            </a:rPr>
                            <m:t>𝑎𝑎𝑛𝑡𝑎𝑙</m:t>
                          </m:r>
                          <m:r>
                            <a:rPr lang="nl-NL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nl-NL" sz="2400" b="0" i="1" smtClean="0">
                              <a:latin typeface="Cambria Math" panose="02040503050406030204" pitchFamily="18" charset="0"/>
                            </a:rPr>
                            <m:t>𝑓𝑜𝑢𝑡𝑒𝑛</m:t>
                          </m:r>
                        </m:num>
                        <m:den>
                          <m:r>
                            <a:rPr lang="nl-NL" sz="2400" b="0" i="1" smtClean="0">
                              <a:latin typeface="Cambria Math" panose="02040503050406030204" pitchFamily="18" charset="0"/>
                            </a:rPr>
                            <m:t>25</m:t>
                          </m:r>
                        </m:den>
                      </m:f>
                    </m:oMath>
                  </m:oMathPara>
                </a14:m>
                <a:endParaRPr lang="nl-NL" sz="2400" dirty="0"/>
              </a:p>
            </p:txBody>
          </p:sp>
        </mc:Choice>
        <mc:Fallback>
          <p:sp>
            <p:nvSpPr>
              <p:cNvPr id="4" name="Tekstvak 3">
                <a:extLst>
                  <a:ext uri="{FF2B5EF4-FFF2-40B4-BE49-F238E27FC236}">
                    <a16:creationId xmlns:a16="http://schemas.microsoft.com/office/drawing/2014/main" id="{A251F0B5-6466-3506-640F-E1B098DDE9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7600" y="2064327"/>
                <a:ext cx="5846618" cy="70211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Verbindingslijn: gebogen 5">
            <a:extLst>
              <a:ext uri="{FF2B5EF4-FFF2-40B4-BE49-F238E27FC236}">
                <a16:creationId xmlns:a16="http://schemas.microsoft.com/office/drawing/2014/main" id="{97536952-3672-B7DE-52CE-C5B8A9DC6408}"/>
              </a:ext>
            </a:extLst>
          </p:cNvPr>
          <p:cNvCxnSpPr>
            <a:stCxn id="4" idx="3"/>
          </p:cNvCxnSpPr>
          <p:nvPr/>
        </p:nvCxnSpPr>
        <p:spPr>
          <a:xfrm flipV="1">
            <a:off x="6964218" y="2415384"/>
            <a:ext cx="1293091" cy="1"/>
          </a:xfrm>
          <a:prstGeom prst="bentConnector3">
            <a:avLst/>
          </a:prstGeom>
          <a:ln w="317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ekstvak 6">
            <a:extLst>
              <a:ext uri="{FF2B5EF4-FFF2-40B4-BE49-F238E27FC236}">
                <a16:creationId xmlns:a16="http://schemas.microsoft.com/office/drawing/2014/main" id="{55C066DD-AFEF-38B8-05EC-04BB7EC51DC1}"/>
              </a:ext>
            </a:extLst>
          </p:cNvPr>
          <p:cNvSpPr txBox="1"/>
          <p:nvPr/>
        </p:nvSpPr>
        <p:spPr>
          <a:xfrm>
            <a:off x="8478982" y="2230718"/>
            <a:ext cx="27917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Wat is die streep ertussen? 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E504B1E6-F339-BD25-C7A1-52339D8CF501}"/>
              </a:ext>
            </a:extLst>
          </p:cNvPr>
          <p:cNvSpPr txBox="1"/>
          <p:nvPr/>
        </p:nvSpPr>
        <p:spPr>
          <a:xfrm>
            <a:off x="8478982" y="2581776"/>
            <a:ext cx="30133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Een deelstreep. Je deelt de uitkomst van de bovenkant door de uitkomst van de onderkant. 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483C2BD7-A103-F6B5-4FA5-0DB01C89C7C7}"/>
              </a:ext>
            </a:extLst>
          </p:cNvPr>
          <p:cNvSpPr txBox="1"/>
          <p:nvPr/>
        </p:nvSpPr>
        <p:spPr>
          <a:xfrm>
            <a:off x="1294362" y="3362036"/>
            <a:ext cx="67874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Voorbeeld: </a:t>
            </a:r>
          </a:p>
          <a:p>
            <a:r>
              <a:rPr lang="nl-NL" dirty="0">
                <a:solidFill>
                  <a:srgbClr val="FF0000"/>
                </a:solidFill>
              </a:rPr>
              <a:t>Vul voor het aantal fouten 15 in. Wat is het cijfer dat je hebt gehaald?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kstvak 11">
                <a:extLst>
                  <a:ext uri="{FF2B5EF4-FFF2-40B4-BE49-F238E27FC236}">
                    <a16:creationId xmlns:a16="http://schemas.microsoft.com/office/drawing/2014/main" id="{C2AED993-55B4-3EA3-20ED-890C5CB2D7A7}"/>
                  </a:ext>
                </a:extLst>
              </p:cNvPr>
              <p:cNvSpPr txBox="1"/>
              <p:nvPr/>
            </p:nvSpPr>
            <p:spPr>
              <a:xfrm>
                <a:off x="1249183" y="4091559"/>
                <a:ext cx="1654877" cy="11723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l-NL" dirty="0"/>
                  <a:t>Berekening: </a:t>
                </a:r>
              </a:p>
              <a:p>
                <a:endParaRPr lang="nl-NL" dirty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nl-NL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nl-NL" b="0" i="1" smtClean="0">
                              <a:latin typeface="Cambria Math" panose="02040503050406030204" pitchFamily="18" charset="0"/>
                            </a:rPr>
                            <m:t>250 −5 </m:t>
                          </m:r>
                          <m:r>
                            <a:rPr lang="nl-NL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nl-NL" b="0" i="1" smtClean="0">
                              <a:latin typeface="Cambria Math" panose="02040503050406030204" pitchFamily="18" charset="0"/>
                            </a:rPr>
                            <m:t> 15</m:t>
                          </m:r>
                        </m:num>
                        <m:den>
                          <m:r>
                            <a:rPr lang="nl-NL" b="0" i="1" smtClean="0">
                              <a:latin typeface="Cambria Math" panose="02040503050406030204" pitchFamily="18" charset="0"/>
                            </a:rPr>
                            <m:t>25</m:t>
                          </m:r>
                        </m:den>
                      </m:f>
                    </m:oMath>
                  </m:oMathPara>
                </a14:m>
                <a:endParaRPr lang="nl-NL" dirty="0"/>
              </a:p>
            </p:txBody>
          </p:sp>
        </mc:Choice>
        <mc:Fallback>
          <p:sp>
            <p:nvSpPr>
              <p:cNvPr id="12" name="Tekstvak 11">
                <a:extLst>
                  <a:ext uri="{FF2B5EF4-FFF2-40B4-BE49-F238E27FC236}">
                    <a16:creationId xmlns:a16="http://schemas.microsoft.com/office/drawing/2014/main" id="{C2AED993-55B4-3EA3-20ED-890C5CB2D7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9183" y="4091559"/>
                <a:ext cx="1654877" cy="1172372"/>
              </a:xfrm>
              <a:prstGeom prst="rect">
                <a:avLst/>
              </a:prstGeom>
              <a:blipFill>
                <a:blip r:embed="rId4"/>
                <a:stretch>
                  <a:fillRect l="-3321" t="-2591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kstvak 12">
                <a:extLst>
                  <a:ext uri="{FF2B5EF4-FFF2-40B4-BE49-F238E27FC236}">
                    <a16:creationId xmlns:a16="http://schemas.microsoft.com/office/drawing/2014/main" id="{B3F0764A-96B0-1BDB-DDA3-747792EE6C58}"/>
                  </a:ext>
                </a:extLst>
              </p:cNvPr>
              <p:cNvSpPr txBox="1"/>
              <p:nvPr/>
            </p:nvSpPr>
            <p:spPr>
              <a:xfrm>
                <a:off x="3327252" y="4097137"/>
                <a:ext cx="713657" cy="11667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nl-NL" dirty="0"/>
              </a:p>
              <a:p>
                <a:endParaRPr lang="nl-NL" dirty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nl-NL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nl-NL" b="0" i="1" smtClean="0">
                              <a:latin typeface="Cambria Math" panose="02040503050406030204" pitchFamily="18" charset="0"/>
                            </a:rPr>
                            <m:t>175</m:t>
                          </m:r>
                        </m:num>
                        <m:den>
                          <m:r>
                            <a:rPr lang="nl-NL" b="0" i="1" smtClean="0">
                              <a:latin typeface="Cambria Math" panose="02040503050406030204" pitchFamily="18" charset="0"/>
                            </a:rPr>
                            <m:t>25</m:t>
                          </m:r>
                        </m:den>
                      </m:f>
                    </m:oMath>
                  </m:oMathPara>
                </a14:m>
                <a:endParaRPr lang="nl-NL" dirty="0"/>
              </a:p>
            </p:txBody>
          </p:sp>
        </mc:Choice>
        <mc:Fallback>
          <p:sp>
            <p:nvSpPr>
              <p:cNvPr id="13" name="Tekstvak 12">
                <a:extLst>
                  <a:ext uri="{FF2B5EF4-FFF2-40B4-BE49-F238E27FC236}">
                    <a16:creationId xmlns:a16="http://schemas.microsoft.com/office/drawing/2014/main" id="{B3F0764A-96B0-1BDB-DDA3-747792EE6C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7252" y="4097137"/>
                <a:ext cx="713657" cy="116679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kstvak 13">
            <a:extLst>
              <a:ext uri="{FF2B5EF4-FFF2-40B4-BE49-F238E27FC236}">
                <a16:creationId xmlns:a16="http://schemas.microsoft.com/office/drawing/2014/main" id="{B120D98B-58D7-C975-6062-F42AB6EB2A71}"/>
              </a:ext>
            </a:extLst>
          </p:cNvPr>
          <p:cNvSpPr txBox="1"/>
          <p:nvPr/>
        </p:nvSpPr>
        <p:spPr>
          <a:xfrm>
            <a:off x="2904060" y="4770352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=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CA29A62B-D664-67B7-A113-B454A6091E32}"/>
              </a:ext>
            </a:extLst>
          </p:cNvPr>
          <p:cNvSpPr txBox="1"/>
          <p:nvPr/>
        </p:nvSpPr>
        <p:spPr>
          <a:xfrm>
            <a:off x="2048912" y="5717003"/>
            <a:ext cx="35692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!! Hier staat eigenlijk 175 : 25 =    !! </a:t>
            </a:r>
          </a:p>
        </p:txBody>
      </p:sp>
      <p:cxnSp>
        <p:nvCxnSpPr>
          <p:cNvPr id="17" name="Rechte verbindingslijn met pijl 16">
            <a:extLst>
              <a:ext uri="{FF2B5EF4-FFF2-40B4-BE49-F238E27FC236}">
                <a16:creationId xmlns:a16="http://schemas.microsoft.com/office/drawing/2014/main" id="{CFE31238-6885-839F-E8B3-3CBEB38F6146}"/>
              </a:ext>
            </a:extLst>
          </p:cNvPr>
          <p:cNvCxnSpPr>
            <a:stCxn id="15" idx="0"/>
          </p:cNvCxnSpPr>
          <p:nvPr/>
        </p:nvCxnSpPr>
        <p:spPr>
          <a:xfrm flipH="1" flipV="1">
            <a:off x="3684080" y="5347855"/>
            <a:ext cx="149442" cy="369148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8" name="Tekstvak 17">
            <a:extLst>
              <a:ext uri="{FF2B5EF4-FFF2-40B4-BE49-F238E27FC236}">
                <a16:creationId xmlns:a16="http://schemas.microsoft.com/office/drawing/2014/main" id="{FE0A02AA-75A7-80EB-73B9-EE8609C1641E}"/>
              </a:ext>
            </a:extLst>
          </p:cNvPr>
          <p:cNvSpPr txBox="1"/>
          <p:nvPr/>
        </p:nvSpPr>
        <p:spPr>
          <a:xfrm>
            <a:off x="4230889" y="4793213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=  7 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095BA869-54BE-F79B-4F8C-EC53F67821BE}"/>
              </a:ext>
            </a:extLst>
          </p:cNvPr>
          <p:cNvSpPr txBox="1"/>
          <p:nvPr/>
        </p:nvSpPr>
        <p:spPr>
          <a:xfrm>
            <a:off x="5618132" y="4627020"/>
            <a:ext cx="26191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Dus het cijfer dat je hebt gehaald is een 7 </a:t>
            </a:r>
          </a:p>
        </p:txBody>
      </p:sp>
    </p:spTree>
    <p:extLst>
      <p:ext uri="{BB962C8B-B14F-4D97-AF65-F5344CB8AC3E}">
        <p14:creationId xmlns:p14="http://schemas.microsoft.com/office/powerpoint/2010/main" val="2712936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3" grpId="0"/>
      <p:bldP spid="14" grpId="0"/>
      <p:bldP spid="15" grpId="0"/>
      <p:bldP spid="18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69CD3E-5E33-4EB5-A2CE-C636605E6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 rtlCol="0"/>
          <a:lstStyle/>
          <a:p>
            <a:pPr rtl="0"/>
            <a:r>
              <a:rPr lang="nl-NL" dirty="0"/>
              <a:t>Formules met haakjes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F20403F4-B2B6-7350-31CF-51B4CB100C0E}"/>
              </a:ext>
            </a:extLst>
          </p:cNvPr>
          <p:cNvSpPr txBox="1"/>
          <p:nvPr/>
        </p:nvSpPr>
        <p:spPr>
          <a:xfrm>
            <a:off x="1294362" y="1782619"/>
            <a:ext cx="3870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Testopgave op </a:t>
            </a:r>
          </a:p>
          <a:p>
            <a:r>
              <a:rPr lang="nl-NL" dirty="0">
                <a:solidFill>
                  <a:srgbClr val="FF0000"/>
                </a:solidFill>
              </a:rPr>
              <a:t>blz. 66 samen 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219DED77-B88B-CFDF-00D5-AAFA9DE449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3203" y="1332372"/>
            <a:ext cx="5821477" cy="538045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kstvak 4">
                <a:extLst>
                  <a:ext uri="{FF2B5EF4-FFF2-40B4-BE49-F238E27FC236}">
                    <a16:creationId xmlns:a16="http://schemas.microsoft.com/office/drawing/2014/main" id="{F186FF92-5137-B1A1-399F-E7D13500AF13}"/>
                  </a:ext>
                </a:extLst>
              </p:cNvPr>
              <p:cNvSpPr txBox="1"/>
              <p:nvPr/>
            </p:nvSpPr>
            <p:spPr>
              <a:xfrm>
                <a:off x="3755228" y="3559598"/>
                <a:ext cx="886489" cy="52418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nl-NL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nl-NL" b="0" i="1" smtClean="0">
                              <a:latin typeface="Cambria Math" panose="02040503050406030204" pitchFamily="18" charset="0"/>
                            </a:rPr>
                            <m:t>94 </m:t>
                          </m:r>
                          <m:r>
                            <a:rPr lang="nl-NL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nl-NL" b="0" i="1" smtClean="0">
                              <a:latin typeface="Cambria Math" panose="02040503050406030204" pitchFamily="18" charset="0"/>
                            </a:rPr>
                            <m:t> 250</m:t>
                          </m:r>
                        </m:num>
                        <m:den>
                          <m:r>
                            <a:rPr lang="nl-NL" b="0" i="1" smtClean="0">
                              <a:latin typeface="Cambria Math" panose="02040503050406030204" pitchFamily="18" charset="0"/>
                            </a:rPr>
                            <m:t>112</m:t>
                          </m:r>
                        </m:den>
                      </m:f>
                    </m:oMath>
                  </m:oMathPara>
                </a14:m>
                <a:endParaRPr lang="nl-NL" dirty="0"/>
              </a:p>
            </p:txBody>
          </p:sp>
        </mc:Choice>
        <mc:Fallback>
          <p:sp>
            <p:nvSpPr>
              <p:cNvPr id="5" name="Tekstvak 4">
                <a:extLst>
                  <a:ext uri="{FF2B5EF4-FFF2-40B4-BE49-F238E27FC236}">
                    <a16:creationId xmlns:a16="http://schemas.microsoft.com/office/drawing/2014/main" id="{F186FF92-5137-B1A1-399F-E7D13500A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5228" y="3559598"/>
                <a:ext cx="886489" cy="52418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kstvak 18">
            <a:extLst>
              <a:ext uri="{FF2B5EF4-FFF2-40B4-BE49-F238E27FC236}">
                <a16:creationId xmlns:a16="http://schemas.microsoft.com/office/drawing/2014/main" id="{BEA45045-D5E1-4AA0-F999-4A1CF38A7BB6}"/>
              </a:ext>
            </a:extLst>
          </p:cNvPr>
          <p:cNvSpPr txBox="1"/>
          <p:nvPr/>
        </p:nvSpPr>
        <p:spPr>
          <a:xfrm>
            <a:off x="4755499" y="3712772"/>
            <a:ext cx="12721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dirty="0"/>
              <a:t>=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kstvak 19">
                <a:extLst>
                  <a:ext uri="{FF2B5EF4-FFF2-40B4-BE49-F238E27FC236}">
                    <a16:creationId xmlns:a16="http://schemas.microsoft.com/office/drawing/2014/main" id="{F4FDC998-53D5-B6DA-14EB-7675A248D5B2}"/>
                  </a:ext>
                </a:extLst>
              </p:cNvPr>
              <p:cNvSpPr txBox="1"/>
              <p:nvPr/>
            </p:nvSpPr>
            <p:spPr>
              <a:xfrm>
                <a:off x="5053080" y="3536574"/>
                <a:ext cx="714813" cy="52418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nl-NL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nl-NL" b="0" i="1" smtClean="0">
                              <a:latin typeface="Cambria Math" panose="02040503050406030204" pitchFamily="18" charset="0"/>
                            </a:rPr>
                            <m:t>23 500</m:t>
                          </m:r>
                        </m:num>
                        <m:den>
                          <m:r>
                            <a:rPr lang="nl-NL" b="0" i="1" smtClean="0">
                              <a:latin typeface="Cambria Math" panose="02040503050406030204" pitchFamily="18" charset="0"/>
                            </a:rPr>
                            <m:t>112</m:t>
                          </m:r>
                        </m:den>
                      </m:f>
                    </m:oMath>
                  </m:oMathPara>
                </a14:m>
                <a:endParaRPr lang="nl-NL" dirty="0"/>
              </a:p>
            </p:txBody>
          </p:sp>
        </mc:Choice>
        <mc:Fallback>
          <p:sp>
            <p:nvSpPr>
              <p:cNvPr id="20" name="Tekstvak 19">
                <a:extLst>
                  <a:ext uri="{FF2B5EF4-FFF2-40B4-BE49-F238E27FC236}">
                    <a16:creationId xmlns:a16="http://schemas.microsoft.com/office/drawing/2014/main" id="{F4FDC998-53D5-B6DA-14EB-7675A248D5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3080" y="3536574"/>
                <a:ext cx="714813" cy="52418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kstvak 20">
                <a:extLst>
                  <a:ext uri="{FF2B5EF4-FFF2-40B4-BE49-F238E27FC236}">
                    <a16:creationId xmlns:a16="http://schemas.microsoft.com/office/drawing/2014/main" id="{5EE746B7-5E9D-31CD-A3D4-7B9034FB9427}"/>
                  </a:ext>
                </a:extLst>
              </p:cNvPr>
              <p:cNvSpPr txBox="1"/>
              <p:nvPr/>
            </p:nvSpPr>
            <p:spPr>
              <a:xfrm>
                <a:off x="5841299" y="3660165"/>
                <a:ext cx="1935718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nl-NL" b="0" i="1" smtClean="0">
                          <a:latin typeface="Cambria Math" panose="02040503050406030204" pitchFamily="18" charset="0"/>
                        </a:rPr>
                        <m:t>209,82142 … =</m:t>
                      </m:r>
                    </m:oMath>
                  </m:oMathPara>
                </a14:m>
                <a:endParaRPr lang="nl-NL" dirty="0"/>
              </a:p>
            </p:txBody>
          </p:sp>
        </mc:Choice>
        <mc:Fallback>
          <p:sp>
            <p:nvSpPr>
              <p:cNvPr id="21" name="Tekstvak 20">
                <a:extLst>
                  <a:ext uri="{FF2B5EF4-FFF2-40B4-BE49-F238E27FC236}">
                    <a16:creationId xmlns:a16="http://schemas.microsoft.com/office/drawing/2014/main" id="{5EE746B7-5E9D-31CD-A3D4-7B9034FB94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1299" y="3660165"/>
                <a:ext cx="1935718" cy="276999"/>
              </a:xfrm>
              <a:prstGeom prst="rect">
                <a:avLst/>
              </a:prstGeom>
              <a:blipFill>
                <a:blip r:embed="rId6"/>
                <a:stretch>
                  <a:fillRect l="-314" r="-314" b="-8696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kstvak 23">
            <a:extLst>
              <a:ext uri="{FF2B5EF4-FFF2-40B4-BE49-F238E27FC236}">
                <a16:creationId xmlns:a16="http://schemas.microsoft.com/office/drawing/2014/main" id="{B125B288-45D2-1065-16D6-2C0A62AD4502}"/>
              </a:ext>
            </a:extLst>
          </p:cNvPr>
          <p:cNvSpPr txBox="1"/>
          <p:nvPr/>
        </p:nvSpPr>
        <p:spPr>
          <a:xfrm>
            <a:off x="7777017" y="3660165"/>
            <a:ext cx="177933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209,82 Britse pond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kstvak 24">
                <a:extLst>
                  <a:ext uri="{FF2B5EF4-FFF2-40B4-BE49-F238E27FC236}">
                    <a16:creationId xmlns:a16="http://schemas.microsoft.com/office/drawing/2014/main" id="{E246C108-625E-1965-63DD-DEDF34E50FF7}"/>
                  </a:ext>
                </a:extLst>
              </p:cNvPr>
              <p:cNvSpPr txBox="1"/>
              <p:nvPr/>
            </p:nvSpPr>
            <p:spPr>
              <a:xfrm>
                <a:off x="3482855" y="5842363"/>
                <a:ext cx="765335" cy="52418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nl-NL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nl-NL" b="0" i="1" smtClean="0">
                              <a:latin typeface="Cambria Math" panose="02040503050406030204" pitchFamily="18" charset="0"/>
                            </a:rPr>
                            <m:t>94 </m:t>
                          </m:r>
                          <m:r>
                            <a:rPr lang="nl-NL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nl-NL" b="0" i="1" smtClean="0">
                              <a:latin typeface="Cambria Math" panose="02040503050406030204" pitchFamily="18" charset="0"/>
                            </a:rPr>
                            <m:t> 25</m:t>
                          </m:r>
                        </m:num>
                        <m:den>
                          <m:r>
                            <a:rPr lang="nl-NL" b="0" i="1" smtClean="0">
                              <a:latin typeface="Cambria Math" panose="02040503050406030204" pitchFamily="18" charset="0"/>
                            </a:rPr>
                            <m:t>112</m:t>
                          </m:r>
                        </m:den>
                      </m:f>
                    </m:oMath>
                  </m:oMathPara>
                </a14:m>
                <a:endParaRPr lang="nl-NL" dirty="0"/>
              </a:p>
            </p:txBody>
          </p:sp>
        </mc:Choice>
        <mc:Fallback>
          <p:sp>
            <p:nvSpPr>
              <p:cNvPr id="25" name="Tekstvak 24">
                <a:extLst>
                  <a:ext uri="{FF2B5EF4-FFF2-40B4-BE49-F238E27FC236}">
                    <a16:creationId xmlns:a16="http://schemas.microsoft.com/office/drawing/2014/main" id="{E246C108-625E-1965-63DD-DEDF34E50F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2855" y="5842363"/>
                <a:ext cx="765335" cy="52418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kstvak 27">
            <a:extLst>
              <a:ext uri="{FF2B5EF4-FFF2-40B4-BE49-F238E27FC236}">
                <a16:creationId xmlns:a16="http://schemas.microsoft.com/office/drawing/2014/main" id="{7B1E4801-B210-A9C4-9641-D0B0318BB942}"/>
              </a:ext>
            </a:extLst>
          </p:cNvPr>
          <p:cNvSpPr txBox="1"/>
          <p:nvPr/>
        </p:nvSpPr>
        <p:spPr>
          <a:xfrm>
            <a:off x="4479090" y="5948910"/>
            <a:ext cx="12721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dirty="0"/>
              <a:t>=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kstvak 28">
                <a:extLst>
                  <a:ext uri="{FF2B5EF4-FFF2-40B4-BE49-F238E27FC236}">
                    <a16:creationId xmlns:a16="http://schemas.microsoft.com/office/drawing/2014/main" id="{A68DCA59-450D-7ADA-4847-CB326B3DC488}"/>
                  </a:ext>
                </a:extLst>
              </p:cNvPr>
              <p:cNvSpPr txBox="1"/>
              <p:nvPr/>
            </p:nvSpPr>
            <p:spPr>
              <a:xfrm>
                <a:off x="4838405" y="5827591"/>
                <a:ext cx="545196" cy="52418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nl-NL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nl-NL" b="0" i="1" smtClean="0">
                              <a:latin typeface="Cambria Math" panose="02040503050406030204" pitchFamily="18" charset="0"/>
                            </a:rPr>
                            <m:t>2350</m:t>
                          </m:r>
                        </m:num>
                        <m:den>
                          <m:r>
                            <a:rPr lang="nl-NL" b="0" i="1" smtClean="0">
                              <a:latin typeface="Cambria Math" panose="02040503050406030204" pitchFamily="18" charset="0"/>
                            </a:rPr>
                            <m:t>112</m:t>
                          </m:r>
                        </m:den>
                      </m:f>
                    </m:oMath>
                  </m:oMathPara>
                </a14:m>
                <a:endParaRPr lang="nl-NL" dirty="0"/>
              </a:p>
            </p:txBody>
          </p:sp>
        </mc:Choice>
        <mc:Fallback>
          <p:sp>
            <p:nvSpPr>
              <p:cNvPr id="29" name="Tekstvak 28">
                <a:extLst>
                  <a:ext uri="{FF2B5EF4-FFF2-40B4-BE49-F238E27FC236}">
                    <a16:creationId xmlns:a16="http://schemas.microsoft.com/office/drawing/2014/main" id="{A68DCA59-450D-7ADA-4847-CB326B3DC4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8405" y="5827591"/>
                <a:ext cx="545196" cy="52418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kstvak 29">
                <a:extLst>
                  <a:ext uri="{FF2B5EF4-FFF2-40B4-BE49-F238E27FC236}">
                    <a16:creationId xmlns:a16="http://schemas.microsoft.com/office/drawing/2014/main" id="{7A0E4A78-8AAE-761F-1E39-EAFE070932C3}"/>
                  </a:ext>
                </a:extLst>
              </p:cNvPr>
              <p:cNvSpPr txBox="1"/>
              <p:nvPr/>
            </p:nvSpPr>
            <p:spPr>
              <a:xfrm>
                <a:off x="5703980" y="5906959"/>
                <a:ext cx="2073037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nl-NL" b="0" i="1" smtClean="0">
                          <a:latin typeface="Cambria Math" panose="02040503050406030204" pitchFamily="18" charset="0"/>
                        </a:rPr>
                        <m:t>20,982142 … =</m:t>
                      </m:r>
                    </m:oMath>
                  </m:oMathPara>
                </a14:m>
                <a:endParaRPr lang="nl-NL" dirty="0"/>
              </a:p>
            </p:txBody>
          </p:sp>
        </mc:Choice>
        <mc:Fallback>
          <p:sp>
            <p:nvSpPr>
              <p:cNvPr id="30" name="Tekstvak 29">
                <a:extLst>
                  <a:ext uri="{FF2B5EF4-FFF2-40B4-BE49-F238E27FC236}">
                    <a16:creationId xmlns:a16="http://schemas.microsoft.com/office/drawing/2014/main" id="{7A0E4A78-8AAE-761F-1E39-EAFE070932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3980" y="5906959"/>
                <a:ext cx="2073037" cy="276999"/>
              </a:xfrm>
              <a:prstGeom prst="rect">
                <a:avLst/>
              </a:prstGeom>
              <a:blipFill>
                <a:blip r:embed="rId9"/>
                <a:stretch>
                  <a:fillRect b="-8889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kstvak 30">
            <a:extLst>
              <a:ext uri="{FF2B5EF4-FFF2-40B4-BE49-F238E27FC236}">
                <a16:creationId xmlns:a16="http://schemas.microsoft.com/office/drawing/2014/main" id="{EA8662FF-4749-D826-5183-3B850A1A7BCE}"/>
              </a:ext>
            </a:extLst>
          </p:cNvPr>
          <p:cNvSpPr txBox="1"/>
          <p:nvPr/>
        </p:nvSpPr>
        <p:spPr>
          <a:xfrm>
            <a:off x="7932442" y="5906958"/>
            <a:ext cx="76533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20,98</a:t>
            </a:r>
          </a:p>
        </p:txBody>
      </p:sp>
      <p:sp>
        <p:nvSpPr>
          <p:cNvPr id="32" name="Tekstvak 31">
            <a:extLst>
              <a:ext uri="{FF2B5EF4-FFF2-40B4-BE49-F238E27FC236}">
                <a16:creationId xmlns:a16="http://schemas.microsoft.com/office/drawing/2014/main" id="{4A3F34E0-02B5-3340-A074-DD815C4DBFD9}"/>
              </a:ext>
            </a:extLst>
          </p:cNvPr>
          <p:cNvSpPr txBox="1"/>
          <p:nvPr/>
        </p:nvSpPr>
        <p:spPr>
          <a:xfrm>
            <a:off x="3377494" y="6385606"/>
            <a:ext cx="5894844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De trui mag niet meer dan 20,98 pond kosten dus ja ze koopt hem</a:t>
            </a:r>
          </a:p>
        </p:txBody>
      </p:sp>
    </p:spTree>
    <p:extLst>
      <p:ext uri="{BB962C8B-B14F-4D97-AF65-F5344CB8AC3E}">
        <p14:creationId xmlns:p14="http://schemas.microsoft.com/office/powerpoint/2010/main" val="63438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9" grpId="0"/>
      <p:bldP spid="20" grpId="0"/>
      <p:bldP spid="21" grpId="0"/>
      <p:bldP spid="24" grpId="0"/>
      <p:bldP spid="25" grpId="0"/>
      <p:bldP spid="28" grpId="0"/>
      <p:bldP spid="29" grpId="0"/>
      <p:bldP spid="30" grpId="0"/>
      <p:bldP spid="31" grpId="0"/>
      <p:bldP spid="32" grpId="0"/>
    </p:bldLst>
  </p:timing>
</p:sld>
</file>

<file path=ppt/theme/theme1.xml><?xml version="1.0" encoding="utf-8"?>
<a:theme xmlns:a="http://schemas.openxmlformats.org/drawingml/2006/main" name="Galerie">
  <a:themeElements>
    <a:clrScheme name="Custom 10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84582C"/>
      </a:accent2>
      <a:accent3>
        <a:srgbClr val="002060"/>
      </a:accent3>
      <a:accent4>
        <a:srgbClr val="586EA6"/>
      </a:accent4>
      <a:accent5>
        <a:srgbClr val="586EA6"/>
      </a:accent5>
      <a:accent6>
        <a:srgbClr val="6892A0"/>
      </a:accent6>
      <a:hlink>
        <a:srgbClr val="B71E42"/>
      </a:hlink>
      <a:folHlink>
        <a:srgbClr val="586EA6"/>
      </a:folHlink>
    </a:clrScheme>
    <a:fontScheme name="Default">
      <a:majorFont>
        <a:latin typeface="Gill Sans MT"/>
        <a:ea typeface=""/>
        <a:cs typeface=""/>
      </a:majorFont>
      <a:minorFont>
        <a:latin typeface="Gill Sans MT"/>
        <a:ea typeface=""/>
        <a:cs typeface="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>
    <a:spDef>
      <a:spPr>
        <a:solidFill>
          <a:srgbClr val="B71E4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  <a:lnDef>
      <a:spPr>
        <a:ln w="31750"/>
      </a:spPr>
      <a:bodyPr/>
      <a:lstStyle/>
      <a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_30478197_TF66921596" id="{A6E5CAA6-8CA8-4A86-8EDB-B61E8C48BF61}" vid="{A3DF979C-A155-43F5-A274-E0C6501FCEA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2BAE40F-4B14-4E0B-9265-745AD5E2D42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16B76F2-1AE1-4A2A-A5B3-D462CC5E81F8}">
  <ds:schemaRefs>
    <ds:schemaRef ds:uri="http://schemas.microsoft.com/office/infopath/2007/PartnerControls"/>
    <ds:schemaRef ds:uri="http://schemas.microsoft.com/office/2006/documentManagement/types"/>
    <ds:schemaRef ds:uri="fb0879af-3eba-417a-a55a-ffe6dcd6ca77"/>
    <ds:schemaRef ds:uri="http://purl.org/dc/terms/"/>
    <ds:schemaRef ds:uri="http://purl.org/dc/dcmitype/"/>
    <ds:schemaRef ds:uri="http://schemas.microsoft.com/sharepoint/v3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6dc4bcd6-49db-4c07-9060-8acfc67cef9f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0ECC70E-6674-4337-B48B-AF4F8832F1E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Presentatie van mijn uitvinding</Template>
  <TotalTime>0</TotalTime>
  <Words>283</Words>
  <Application>Microsoft Office PowerPoint</Application>
  <PresentationFormat>Breedbeeld</PresentationFormat>
  <Paragraphs>68</Paragraphs>
  <Slides>6</Slides>
  <Notes>6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1" baseType="lpstr">
      <vt:lpstr>Arial</vt:lpstr>
      <vt:lpstr>Calibri</vt:lpstr>
      <vt:lpstr>Cambria Math</vt:lpstr>
      <vt:lpstr>Gill Sans MT</vt:lpstr>
      <vt:lpstr>Galerie</vt:lpstr>
      <vt:lpstr> Formules met haakjes  en deelstreep</vt:lpstr>
      <vt:lpstr>Rekenvolgorde</vt:lpstr>
      <vt:lpstr>Formules met haakjes</vt:lpstr>
      <vt:lpstr>Formules met haakjes</vt:lpstr>
      <vt:lpstr>Formules met een deelstreep</vt:lpstr>
      <vt:lpstr>Formules met haakjes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2021-02-09T09:48:57Z</dcterms:created>
  <dcterms:modified xsi:type="dcterms:W3CDTF">2022-09-04T10:15:52Z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