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4"/>
  </p:sldMasterIdLst>
  <p:notesMasterIdLst>
    <p:notesMasterId r:id="rId16"/>
  </p:notesMasterIdLst>
  <p:handoutMasterIdLst>
    <p:handoutMasterId r:id="rId17"/>
  </p:handoutMasterIdLst>
  <p:sldIdLst>
    <p:sldId id="256" r:id="rId5"/>
    <p:sldId id="257" r:id="rId6"/>
    <p:sldId id="259" r:id="rId7"/>
    <p:sldId id="261" r:id="rId8"/>
    <p:sldId id="258" r:id="rId9"/>
    <p:sldId id="262" r:id="rId10"/>
    <p:sldId id="263" r:id="rId11"/>
    <p:sldId id="265" r:id="rId12"/>
    <p:sldId id="264" r:id="rId13"/>
    <p:sldId id="266" r:id="rId14"/>
    <p:sldId id="267" r:id="rId15"/>
  </p:sldIdLst>
  <p:sldSz cx="12192000" cy="6858000"/>
  <p:notesSz cx="6858000" cy="9144000"/>
  <p:defaultTextStyle>
    <a:defPPr rtl="0">
      <a:defRPr lang="nl-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71E42"/>
    <a:srgbClr val="E2DED9"/>
    <a:srgbClr val="FDFDFD"/>
    <a:srgbClr val="DEDB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D25406B-6539-4B94-85C4-DB37E2E57ED1}" v="372" dt="2025-03-18T09:38:51.539"/>
  </p1510:revLst>
</p1510:revInfo>
</file>

<file path=ppt/tableStyles.xml><?xml version="1.0" encoding="utf-8"?>
<a:tblStyleLst xmlns:a="http://schemas.openxmlformats.org/drawingml/2006/main" def="{3C2FFA5D-87B4-456A-9821-1D502468CF0F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2" autoAdjust="0"/>
    <p:restoredTop sz="94660"/>
  </p:normalViewPr>
  <p:slideViewPr>
    <p:cSldViewPr snapToGrid="0">
      <p:cViewPr varScale="1">
        <p:scale>
          <a:sx n="83" d="100"/>
          <a:sy n="83" d="100"/>
        </p:scale>
        <p:origin x="125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44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öwik, TRA (Tessa)" userId="40476c4e-8389-4d2b-814e-f6efb60b8bfc" providerId="ADAL" clId="{ED25406B-6539-4B94-85C4-DB37E2E57ED1}"/>
    <pc:docChg chg="undo custSel mod addSld modSld sldOrd">
      <pc:chgData name="Löwik, TRA (Tessa)" userId="40476c4e-8389-4d2b-814e-f6efb60b8bfc" providerId="ADAL" clId="{ED25406B-6539-4B94-85C4-DB37E2E57ED1}" dt="2025-03-18T09:39:08.343" v="587" actId="20577"/>
      <pc:docMkLst>
        <pc:docMk/>
      </pc:docMkLst>
      <pc:sldChg chg="modSp mod">
        <pc:chgData name="Löwik, TRA (Tessa)" userId="40476c4e-8389-4d2b-814e-f6efb60b8bfc" providerId="ADAL" clId="{ED25406B-6539-4B94-85C4-DB37E2E57ED1}" dt="2025-03-18T09:39:08.343" v="587" actId="20577"/>
        <pc:sldMkLst>
          <pc:docMk/>
          <pc:sldMk cId="410429437" sldId="256"/>
        </pc:sldMkLst>
        <pc:spChg chg="mod">
          <ac:chgData name="Löwik, TRA (Tessa)" userId="40476c4e-8389-4d2b-814e-f6efb60b8bfc" providerId="ADAL" clId="{ED25406B-6539-4B94-85C4-DB37E2E57ED1}" dt="2025-03-18T09:39:08.343" v="587" actId="20577"/>
          <ac:spMkLst>
            <pc:docMk/>
            <pc:sldMk cId="410429437" sldId="256"/>
            <ac:spMk id="2" creationId="{90DCA56C-7A25-4BD4-AA72-5256E68BE4CB}"/>
          </ac:spMkLst>
        </pc:spChg>
      </pc:sldChg>
      <pc:sldChg chg="addSp delSp modSp new mod modAnim">
        <pc:chgData name="Löwik, TRA (Tessa)" userId="40476c4e-8389-4d2b-814e-f6efb60b8bfc" providerId="ADAL" clId="{ED25406B-6539-4B94-85C4-DB37E2E57ED1}" dt="2025-03-18T09:36:41.645" v="537" actId="6549"/>
        <pc:sldMkLst>
          <pc:docMk/>
          <pc:sldMk cId="191406965" sldId="262"/>
        </pc:sldMkLst>
        <pc:spChg chg="mod">
          <ac:chgData name="Löwik, TRA (Tessa)" userId="40476c4e-8389-4d2b-814e-f6efb60b8bfc" providerId="ADAL" clId="{ED25406B-6539-4B94-85C4-DB37E2E57ED1}" dt="2025-03-18T09:36:04.539" v="494" actId="20577"/>
          <ac:spMkLst>
            <pc:docMk/>
            <pc:sldMk cId="191406965" sldId="262"/>
            <ac:spMk id="2" creationId="{E9AC9DEC-40AA-5A98-F952-5FD72AC43849}"/>
          </ac:spMkLst>
        </pc:spChg>
        <pc:spChg chg="mod">
          <ac:chgData name="Löwik, TRA (Tessa)" userId="40476c4e-8389-4d2b-814e-f6efb60b8bfc" providerId="ADAL" clId="{ED25406B-6539-4B94-85C4-DB37E2E57ED1}" dt="2025-03-18T09:18:53.140" v="33" actId="20577"/>
          <ac:spMkLst>
            <pc:docMk/>
            <pc:sldMk cId="191406965" sldId="262"/>
            <ac:spMk id="3" creationId="{8D2D6491-7D1E-0692-C750-422B7D33CA93}"/>
          </ac:spMkLst>
        </pc:spChg>
        <pc:spChg chg="add del mod">
          <ac:chgData name="Löwik, TRA (Tessa)" userId="40476c4e-8389-4d2b-814e-f6efb60b8bfc" providerId="ADAL" clId="{ED25406B-6539-4B94-85C4-DB37E2E57ED1}" dt="2025-03-18T09:21:00.368" v="168"/>
          <ac:spMkLst>
            <pc:docMk/>
            <pc:sldMk cId="191406965" sldId="262"/>
            <ac:spMk id="4" creationId="{07DDDE28-78BD-935E-F99C-E245CD3A0E2D}"/>
          </ac:spMkLst>
        </pc:spChg>
        <pc:spChg chg="add mod">
          <ac:chgData name="Löwik, TRA (Tessa)" userId="40476c4e-8389-4d2b-814e-f6efb60b8bfc" providerId="ADAL" clId="{ED25406B-6539-4B94-85C4-DB37E2E57ED1}" dt="2025-03-18T09:25:10.563" v="320" actId="1076"/>
          <ac:spMkLst>
            <pc:docMk/>
            <pc:sldMk cId="191406965" sldId="262"/>
            <ac:spMk id="5" creationId="{C1F9C902-C924-9CEA-1A77-473DE967DE29}"/>
          </ac:spMkLst>
        </pc:spChg>
        <pc:spChg chg="add mod">
          <ac:chgData name="Löwik, TRA (Tessa)" userId="40476c4e-8389-4d2b-814e-f6efb60b8bfc" providerId="ADAL" clId="{ED25406B-6539-4B94-85C4-DB37E2E57ED1}" dt="2025-03-18T09:25:07.726" v="319" actId="1076"/>
          <ac:spMkLst>
            <pc:docMk/>
            <pc:sldMk cId="191406965" sldId="262"/>
            <ac:spMk id="6" creationId="{CEE7061D-FF66-70FC-B473-4D71F2679B59}"/>
          </ac:spMkLst>
        </pc:spChg>
        <pc:spChg chg="add mod">
          <ac:chgData name="Löwik, TRA (Tessa)" userId="40476c4e-8389-4d2b-814e-f6efb60b8bfc" providerId="ADAL" clId="{ED25406B-6539-4B94-85C4-DB37E2E57ED1}" dt="2025-03-18T09:24:49.278" v="316" actId="20577"/>
          <ac:spMkLst>
            <pc:docMk/>
            <pc:sldMk cId="191406965" sldId="262"/>
            <ac:spMk id="7" creationId="{1AF4ACD9-0622-B5FE-0E70-E002960DE1B6}"/>
          </ac:spMkLst>
        </pc:spChg>
        <pc:spChg chg="add mod">
          <ac:chgData name="Löwik, TRA (Tessa)" userId="40476c4e-8389-4d2b-814e-f6efb60b8bfc" providerId="ADAL" clId="{ED25406B-6539-4B94-85C4-DB37E2E57ED1}" dt="2025-03-18T09:36:41.645" v="537" actId="6549"/>
          <ac:spMkLst>
            <pc:docMk/>
            <pc:sldMk cId="191406965" sldId="262"/>
            <ac:spMk id="8" creationId="{DACB619E-6446-FBE8-3817-770E8AF2CDE8}"/>
          </ac:spMkLst>
        </pc:spChg>
      </pc:sldChg>
      <pc:sldChg chg="modSp new mod">
        <pc:chgData name="Löwik, TRA (Tessa)" userId="40476c4e-8389-4d2b-814e-f6efb60b8bfc" providerId="ADAL" clId="{ED25406B-6539-4B94-85C4-DB37E2E57ED1}" dt="2025-03-18T09:37:12.617" v="579" actId="20577"/>
        <pc:sldMkLst>
          <pc:docMk/>
          <pc:sldMk cId="1474902379" sldId="263"/>
        </pc:sldMkLst>
        <pc:spChg chg="mod">
          <ac:chgData name="Löwik, TRA (Tessa)" userId="40476c4e-8389-4d2b-814e-f6efb60b8bfc" providerId="ADAL" clId="{ED25406B-6539-4B94-85C4-DB37E2E57ED1}" dt="2025-03-18T09:37:12.617" v="579" actId="20577"/>
          <ac:spMkLst>
            <pc:docMk/>
            <pc:sldMk cId="1474902379" sldId="263"/>
            <ac:spMk id="2" creationId="{31364C04-B694-CC94-1DC5-9EE561C36788}"/>
          </ac:spMkLst>
        </pc:spChg>
        <pc:spChg chg="mod">
          <ac:chgData name="Löwik, TRA (Tessa)" userId="40476c4e-8389-4d2b-814e-f6efb60b8bfc" providerId="ADAL" clId="{ED25406B-6539-4B94-85C4-DB37E2E57ED1}" dt="2025-03-18T09:35:05.604" v="359" actId="20577"/>
          <ac:spMkLst>
            <pc:docMk/>
            <pc:sldMk cId="1474902379" sldId="263"/>
            <ac:spMk id="3" creationId="{FF0AA6C0-CDAB-7DF5-0EC4-5CC4A22A5964}"/>
          </ac:spMkLst>
        </pc:spChg>
      </pc:sldChg>
      <pc:sldChg chg="add">
        <pc:chgData name="Löwik, TRA (Tessa)" userId="40476c4e-8389-4d2b-814e-f6efb60b8bfc" providerId="ADAL" clId="{ED25406B-6539-4B94-85C4-DB37E2E57ED1}" dt="2025-03-18T09:37:56.552" v="580"/>
        <pc:sldMkLst>
          <pc:docMk/>
          <pc:sldMk cId="1330739025" sldId="264"/>
        </pc:sldMkLst>
      </pc:sldChg>
      <pc:sldChg chg="add ord setBg">
        <pc:chgData name="Löwik, TRA (Tessa)" userId="40476c4e-8389-4d2b-814e-f6efb60b8bfc" providerId="ADAL" clId="{ED25406B-6539-4B94-85C4-DB37E2E57ED1}" dt="2025-03-18T09:38:13.366" v="583"/>
        <pc:sldMkLst>
          <pc:docMk/>
          <pc:sldMk cId="3352020720" sldId="265"/>
        </pc:sldMkLst>
      </pc:sldChg>
      <pc:sldChg chg="add setBg">
        <pc:chgData name="Löwik, TRA (Tessa)" userId="40476c4e-8389-4d2b-814e-f6efb60b8bfc" providerId="ADAL" clId="{ED25406B-6539-4B94-85C4-DB37E2E57ED1}" dt="2025-03-18T09:38:32.317" v="584"/>
        <pc:sldMkLst>
          <pc:docMk/>
          <pc:sldMk cId="3282933968" sldId="266"/>
        </pc:sldMkLst>
      </pc:sldChg>
      <pc:sldChg chg="add">
        <pc:chgData name="Löwik, TRA (Tessa)" userId="40476c4e-8389-4d2b-814e-f6efb60b8bfc" providerId="ADAL" clId="{ED25406B-6539-4B94-85C4-DB37E2E57ED1}" dt="2025-03-18T09:38:51.538" v="585"/>
        <pc:sldMkLst>
          <pc:docMk/>
          <pc:sldMk cId="3667111996" sldId="267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91078C48-B47B-460B-9BF6-CBB4BC7B49F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4F9DA806-6641-428C-A467-4C212528EB0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3C6EBB-DCA5-42C7-AFE1-06ADF2DC90FB}" type="datetimeFigureOut">
              <a:rPr lang="nl-NL" smtClean="0"/>
              <a:t>18-3-2025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0B88FDB4-2B15-4FF9-A61A-F2DF8CD69D5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16437569-4069-4749-96A7-3300D39FC3A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77350B-8B7C-485E-A28C-3E4B6443A0B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501673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 noProof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885358-0143-4405-8763-36EC6DFFBEED}" type="datetimeFigureOut">
              <a:rPr lang="nl-NL" noProof="0" smtClean="0"/>
              <a:t>18-3-2025</a:t>
            </a:fld>
            <a:endParaRPr lang="nl-NL" noProof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 noProof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noProof="0" dirty="0"/>
              <a:t>Tekststijlen van het model bewerken</a:t>
            </a:r>
          </a:p>
          <a:p>
            <a:pPr lvl="1"/>
            <a:r>
              <a:rPr lang="nl-NL" noProof="0" dirty="0"/>
              <a:t>Tweede niveau</a:t>
            </a:r>
          </a:p>
          <a:p>
            <a:pPr lvl="2"/>
            <a:r>
              <a:rPr lang="nl-NL" noProof="0" dirty="0"/>
              <a:t>Derde niveau</a:t>
            </a:r>
          </a:p>
          <a:p>
            <a:pPr lvl="3"/>
            <a:r>
              <a:rPr lang="nl-NL" noProof="0" dirty="0"/>
              <a:t>Vierde niveau</a:t>
            </a:r>
          </a:p>
          <a:p>
            <a:pPr lvl="4"/>
            <a:r>
              <a:rPr lang="nl-NL" noProof="0" dirty="0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 noProof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8FB8BD-45A8-421B-BA96-CA33423181B8}" type="slidenum">
              <a:rPr lang="nl-NL" noProof="0" smtClean="0"/>
              <a:t>‹nr.›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316125493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8FB8BD-45A8-421B-BA96-CA33423181B8}" type="slidenum">
              <a:rPr lang="nl-NL" noProof="0" smtClean="0"/>
              <a:t>1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19219001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8FB8BD-45A8-421B-BA96-CA33423181B8}" type="slidenum">
              <a:rPr lang="nl-NL" noProof="0" smtClean="0"/>
              <a:t>2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25807026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8FB8BD-45A8-421B-BA96-CA33423181B8}" type="slidenum">
              <a:rPr lang="nl-NL" noProof="0" smtClean="0"/>
              <a:t>3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7597467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8FB8BD-45A8-421B-BA96-CA33423181B8}" type="slidenum">
              <a:rPr lang="nl-NL" noProof="0" smtClean="0"/>
              <a:t>5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21601686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8FB8BD-45A8-421B-BA96-CA33423181B8}" type="slidenum">
              <a:rPr lang="nl-NL" noProof="0" smtClean="0"/>
              <a:t>8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25807026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8FB8BD-45A8-421B-BA96-CA33423181B8}" type="slidenum">
              <a:rPr lang="nl-NL" noProof="0" smtClean="0"/>
              <a:t>9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21601686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8FB8BD-45A8-421B-BA96-CA33423181B8}" type="slidenum">
              <a:rPr lang="nl-NL" noProof="0" smtClean="0"/>
              <a:t>10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25807026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8FB8BD-45A8-421B-BA96-CA33423181B8}" type="slidenum">
              <a:rPr lang="nl-NL" noProof="0" smtClean="0"/>
              <a:t>11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21601686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777464" y="802298"/>
            <a:ext cx="8637073" cy="2541431"/>
          </a:xfrm>
        </p:spPr>
        <p:txBody>
          <a:bodyPr bIns="0" rtlCol="0" anchor="b">
            <a:normAutofit/>
          </a:bodyPr>
          <a:lstStyle>
            <a:lvl1pPr algn="l">
              <a:defRPr sz="6600"/>
            </a:lvl1pPr>
          </a:lstStyle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 hasCustomPrompt="1"/>
          </p:nvPr>
        </p:nvSpPr>
        <p:spPr>
          <a:xfrm>
            <a:off x="1777464" y="3531204"/>
            <a:ext cx="8637072" cy="977621"/>
          </a:xfrm>
        </p:spPr>
        <p:txBody>
          <a:bodyPr tIns="91440" bIns="91440" rtlCol="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nl-NL" noProof="0"/>
              <a:t>Klik om de subtitelstijl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6913821" y="6370429"/>
            <a:ext cx="3500715" cy="309201"/>
          </a:xfrm>
        </p:spPr>
        <p:txBody>
          <a:bodyPr rtlCol="0"/>
          <a:lstStyle/>
          <a:p>
            <a:pPr rtl="0"/>
            <a:fld id="{F6D7E90E-8C77-469E-A881-812450F2B288}" type="datetime1">
              <a:rPr lang="nl-NL" noProof="0" smtClean="0"/>
              <a:t>18-3-2025</a:t>
            </a:fld>
            <a:endParaRPr lang="nl-NL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1777464" y="6370430"/>
            <a:ext cx="4973915" cy="309201"/>
          </a:xfrm>
        </p:spPr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15" name="Rechte verbindingslijn 14"/>
          <p:cNvCxnSpPr/>
          <p:nvPr/>
        </p:nvCxnSpPr>
        <p:spPr>
          <a:xfrm>
            <a:off x="1777464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64004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e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hthoek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hthoek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451206" y="1129513"/>
            <a:ext cx="5532328" cy="1830584"/>
          </a:xfrm>
        </p:spPr>
        <p:txBody>
          <a:bodyPr rtlCol="0" anchor="b">
            <a:normAutofit/>
          </a:bodyPr>
          <a:lstStyle>
            <a:lvl1pPr>
              <a:defRPr sz="3200"/>
            </a:lvl1pPr>
          </a:lstStyle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Tijdelijke aanduiding voor afbeelding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rtlCol="0"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nl-NL" noProof="0"/>
              <a:t>Klik op pictogram om afbeelding toe te voegen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1450329" y="3145992"/>
            <a:ext cx="5524404" cy="2003742"/>
          </a:xfrm>
        </p:spPr>
        <p:txBody>
          <a:bodyPr rtlCol="0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>
          <a:xfrm>
            <a:off x="7236069" y="6332578"/>
            <a:ext cx="4315852" cy="320123"/>
          </a:xfrm>
        </p:spPr>
        <p:txBody>
          <a:bodyPr rtlCol="0"/>
          <a:lstStyle>
            <a:lvl1pPr algn="r">
              <a:defRPr/>
            </a:lvl1pPr>
          </a:lstStyle>
          <a:p>
            <a:pPr rtl="0"/>
            <a:fld id="{7028399D-4040-4F0C-917A-6BECF3FC3CA2}" type="datetime1">
              <a:rPr lang="nl-NL" noProof="0" smtClean="0"/>
              <a:t>18-3-2025</a:t>
            </a:fld>
            <a:endParaRPr lang="nl-NL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>
          <a:xfrm>
            <a:off x="1447382" y="6332578"/>
            <a:ext cx="5541004" cy="320931"/>
          </a:xfrm>
        </p:spPr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31" name="Rechte verbindingslijn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1589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inhoud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/>
        <p:txBody>
          <a:bodyPr rtlCol="0" anchor="t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3609FA1-4C40-407C-AD54-34AA3CE2576E}" type="datetime1">
              <a:rPr lang="nl-NL" noProof="0" smtClean="0"/>
              <a:t>18-3-2025</a:t>
            </a:fld>
            <a:endParaRPr lang="nl-NL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33" name="Rechte verbindingslijn 32"/>
          <p:cNvCxnSpPr/>
          <p:nvPr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" name="Titel 5">
            <a:extLst>
              <a:ext uri="{FF2B5EF4-FFF2-40B4-BE49-F238E27FC236}">
                <a16:creationId xmlns:a16="http://schemas.microsoft.com/office/drawing/2014/main" id="{C414FF1F-6558-4E39-87DB-276E44F547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56888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774423" y="1756130"/>
            <a:ext cx="8643154" cy="1887950"/>
          </a:xfrm>
        </p:spPr>
        <p:txBody>
          <a:bodyPr rtlCol="0" anchor="b">
            <a:normAutofit/>
          </a:bodyPr>
          <a:lstStyle>
            <a:lvl1pPr algn="l">
              <a:defRPr sz="3600"/>
            </a:lvl1pPr>
          </a:lstStyle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1780777" y="3806195"/>
            <a:ext cx="8630446" cy="1012929"/>
          </a:xfrm>
        </p:spPr>
        <p:txBody>
          <a:bodyPr tIns="91440" rtlCol="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F0147FB-0998-4E11-B18D-CB1F93B8EBC1}" type="datetime1">
              <a:rPr lang="nl-NL" noProof="0" smtClean="0"/>
              <a:t>18-3-2025</a:t>
            </a:fld>
            <a:endParaRPr lang="nl-NL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15" name="Rechte verbindingslijn 14"/>
          <p:cNvCxnSpPr/>
          <p:nvPr/>
        </p:nvCxnSpPr>
        <p:spPr>
          <a:xfrm>
            <a:off x="1780777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0136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van twee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1292239" y="2161853"/>
            <a:ext cx="4645152" cy="3448595"/>
          </a:xfrm>
        </p:spPr>
        <p:txBody>
          <a:bodyPr rtlCol="0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258679" y="2168318"/>
            <a:ext cx="4645152" cy="3441520"/>
          </a:xfrm>
        </p:spPr>
        <p:txBody>
          <a:bodyPr rtlCol="0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F94C65B-D569-4AEA-8B37-E9F5141F701D}" type="datetime1">
              <a:rPr lang="nl-NL" noProof="0" smtClean="0"/>
              <a:t>18-3-2025</a:t>
            </a:fld>
            <a:endParaRPr lang="nl-NL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4715607D-9DE2-4687-AAF8-EF2427252A90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Titel 6">
            <a:extLst>
              <a:ext uri="{FF2B5EF4-FFF2-40B4-BE49-F238E27FC236}">
                <a16:creationId xmlns:a16="http://schemas.microsoft.com/office/drawing/2014/main" id="{2F96D46B-C1B8-46AB-87DF-61A8058B1F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77750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1287315" y="1950795"/>
            <a:ext cx="4645152" cy="801943"/>
          </a:xfrm>
        </p:spPr>
        <p:txBody>
          <a:bodyPr rtlCol="0"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1287315" y="2755515"/>
            <a:ext cx="4645152" cy="2644457"/>
          </a:xfrm>
        </p:spPr>
        <p:txBody>
          <a:bodyPr rtlCol="0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6252486" y="1954249"/>
            <a:ext cx="4645152" cy="802237"/>
          </a:xfrm>
        </p:spPr>
        <p:txBody>
          <a:bodyPr rtlCol="0"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252486" y="2752737"/>
            <a:ext cx="4645152" cy="2637371"/>
          </a:xfrm>
        </p:spPr>
        <p:txBody>
          <a:bodyPr rtlCol="0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70F3F59-0970-4A60-992D-5418BBFE7BB8}" type="datetime1">
              <a:rPr lang="nl-NL" noProof="0" smtClean="0"/>
              <a:t>18-3-2025</a:t>
            </a:fld>
            <a:endParaRPr lang="nl-NL" noProof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11" name="Rechte verbindingslijn 10">
            <a:extLst>
              <a:ext uri="{FF2B5EF4-FFF2-40B4-BE49-F238E27FC236}">
                <a16:creationId xmlns:a16="http://schemas.microsoft.com/office/drawing/2014/main" id="{C384AA55-1960-47F4-BA3C-E97A6F2D0B19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" name="Titel 8">
            <a:extLst>
              <a:ext uri="{FF2B5EF4-FFF2-40B4-BE49-F238E27FC236}">
                <a16:creationId xmlns:a16="http://schemas.microsoft.com/office/drawing/2014/main" id="{09471694-1220-4CFC-A31F-622E5D3DE2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981749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726C6E9-9918-4133-AB29-BF40DF1F60F6}" type="datetime1">
              <a:rPr lang="nl-NL" noProof="0" smtClean="0"/>
              <a:t>18-3-2025</a:t>
            </a:fld>
            <a:endParaRPr lang="nl-NL" noProof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7" name="Rechte verbindingslijn 6">
            <a:extLst>
              <a:ext uri="{FF2B5EF4-FFF2-40B4-BE49-F238E27FC236}">
                <a16:creationId xmlns:a16="http://schemas.microsoft.com/office/drawing/2014/main" id="{FFB55B52-B62C-4800-AAC1-B15AF2FE1F45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Titel 4">
            <a:extLst>
              <a:ext uri="{FF2B5EF4-FFF2-40B4-BE49-F238E27FC236}">
                <a16:creationId xmlns:a16="http://schemas.microsoft.com/office/drawing/2014/main" id="{3DF0054B-B64C-418E-A1B8-428EE4A1DB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453955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FF96380-E2F4-42E6-86B4-F248F4F99C77}" type="datetime1">
              <a:rPr lang="nl-NL" noProof="0" smtClean="0"/>
              <a:t>18-3-2025</a:t>
            </a:fld>
            <a:endParaRPr lang="nl-NL" noProof="0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</p:spTree>
    <p:extLst>
      <p:ext uri="{BB962C8B-B14F-4D97-AF65-F5344CB8AC3E}">
        <p14:creationId xmlns:p14="http://schemas.microsoft.com/office/powerpoint/2010/main" val="3771245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5095246" y="1645522"/>
            <a:ext cx="5807176" cy="3840852"/>
          </a:xfrm>
        </p:spPr>
        <p:txBody>
          <a:bodyPr rtlCol="0" anchor="ctr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1290909" y="1645522"/>
            <a:ext cx="3600000" cy="3836725"/>
          </a:xfrm>
        </p:spPr>
        <p:txBody>
          <a:bodyPr rtlCol="0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C718BE1-2C90-46CF-95F6-6CB326BC0630}" type="datetime1">
              <a:rPr lang="nl-NL" noProof="0" smtClean="0"/>
              <a:t>18-3-2025</a:t>
            </a:fld>
            <a:endParaRPr lang="nl-NL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6CC09F73-0AD6-4A1E-A331-75A00B808982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Titel 6">
            <a:extLst>
              <a:ext uri="{FF2B5EF4-FFF2-40B4-BE49-F238E27FC236}">
                <a16:creationId xmlns:a16="http://schemas.microsoft.com/office/drawing/2014/main" id="{1B74F78C-6D32-47C3-ABB2-6E7092A9C4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2816539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en galerie 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1300394" y="3128470"/>
            <a:ext cx="3024000" cy="1906565"/>
          </a:xfrm>
        </p:spPr>
        <p:txBody>
          <a:bodyPr rtlCol="0" anchor="ctr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7873638" y="5144980"/>
            <a:ext cx="3036438" cy="807405"/>
          </a:xfrm>
        </p:spPr>
        <p:txBody>
          <a:bodyPr rtlCol="0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65E1A47-5EC0-48B1-9BC9-972506F51C2A}" type="datetime1">
              <a:rPr lang="nl-NL" noProof="0" smtClean="0"/>
              <a:t>18-3-2025</a:t>
            </a:fld>
            <a:endParaRPr lang="nl-NL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6CC09F73-0AD6-4A1E-A331-75A00B808982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id="{9DE9A20D-024F-4A17-9B20-526AA4037253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4602108" y="3128470"/>
            <a:ext cx="3024000" cy="1906565"/>
          </a:xfrm>
        </p:spPr>
        <p:txBody>
          <a:bodyPr rtlCol="0" anchor="ctr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10" name="Tijdelijke aanduiding voor inhoud 2">
            <a:extLst>
              <a:ext uri="{FF2B5EF4-FFF2-40B4-BE49-F238E27FC236}">
                <a16:creationId xmlns:a16="http://schemas.microsoft.com/office/drawing/2014/main" id="{37D8F60F-F9DD-4AAC-BF28-C004CCDF2D6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873638" y="3128470"/>
            <a:ext cx="3024000" cy="1906565"/>
          </a:xfrm>
        </p:spPr>
        <p:txBody>
          <a:bodyPr rtlCol="0" anchor="ctr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11" name="Tijdelijke aanduiding voor tekst 3">
            <a:extLst>
              <a:ext uri="{FF2B5EF4-FFF2-40B4-BE49-F238E27FC236}">
                <a16:creationId xmlns:a16="http://schemas.microsoft.com/office/drawing/2014/main" id="{8F09FDD8-5B1C-4AAA-8EEC-0A77C9E477D1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4595889" y="5144979"/>
            <a:ext cx="3036438" cy="807405"/>
          </a:xfrm>
        </p:spPr>
        <p:txBody>
          <a:bodyPr rtlCol="0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12" name="Tijdelijke aanduiding voor tekst 3">
            <a:extLst>
              <a:ext uri="{FF2B5EF4-FFF2-40B4-BE49-F238E27FC236}">
                <a16:creationId xmlns:a16="http://schemas.microsoft.com/office/drawing/2014/main" id="{E6DF0B7E-E17E-4875-966D-4DE67F755B71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1306587" y="5144978"/>
            <a:ext cx="3036438" cy="807405"/>
          </a:xfrm>
        </p:spPr>
        <p:txBody>
          <a:bodyPr rtlCol="0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cxnSp>
        <p:nvCxnSpPr>
          <p:cNvPr id="13" name="Rechte verbindingslijn 12">
            <a:extLst>
              <a:ext uri="{FF2B5EF4-FFF2-40B4-BE49-F238E27FC236}">
                <a16:creationId xmlns:a16="http://schemas.microsoft.com/office/drawing/2014/main" id="{5685D963-B130-47E9-AFCC-AEBED2B1155B}"/>
              </a:ext>
            </a:extLst>
          </p:cNvPr>
          <p:cNvCxnSpPr>
            <a:cxnSpLocks/>
          </p:cNvCxnSpPr>
          <p:nvPr userDrawn="1"/>
        </p:nvCxnSpPr>
        <p:spPr>
          <a:xfrm>
            <a:off x="4484077" y="5144978"/>
            <a:ext cx="0" cy="807405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Rechte verbindingslijn 13">
            <a:extLst>
              <a:ext uri="{FF2B5EF4-FFF2-40B4-BE49-F238E27FC236}">
                <a16:creationId xmlns:a16="http://schemas.microsoft.com/office/drawing/2014/main" id="{2FA9B6CF-713A-4942-BE35-A61AFCDDFD3D}"/>
              </a:ext>
            </a:extLst>
          </p:cNvPr>
          <p:cNvCxnSpPr>
            <a:cxnSpLocks/>
          </p:cNvCxnSpPr>
          <p:nvPr userDrawn="1"/>
        </p:nvCxnSpPr>
        <p:spPr>
          <a:xfrm>
            <a:off x="7757747" y="5144978"/>
            <a:ext cx="0" cy="807405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9" name="Tijdelijke aanduiding voor tekst 18">
            <a:extLst>
              <a:ext uri="{FF2B5EF4-FFF2-40B4-BE49-F238E27FC236}">
                <a16:creationId xmlns:a16="http://schemas.microsoft.com/office/drawing/2014/main" id="{93809A32-C7A4-4739-994B-BE492F855AC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90908" y="1617663"/>
            <a:ext cx="9618391" cy="1336675"/>
          </a:xfrm>
        </p:spPr>
        <p:txBody>
          <a:bodyPr rtlCol="0">
            <a:noAutofit/>
          </a:bodyPr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2C1ABD52-D5FE-4FC2-8449-5DA0E52853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242703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1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13" cstate="screen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-1562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294363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nl-NL" noProof="0" dirty="0"/>
              <a:t>Tekststijlen van het model bewerken</a:t>
            </a:r>
          </a:p>
          <a:p>
            <a:pPr lvl="1" rtl="0"/>
            <a:r>
              <a:rPr lang="nl-NL" noProof="0" dirty="0"/>
              <a:t>Tweede niveau</a:t>
            </a:r>
          </a:p>
          <a:p>
            <a:pPr lvl="2" rtl="0"/>
            <a:r>
              <a:rPr lang="nl-NL" noProof="0" dirty="0"/>
              <a:t>Derde niveau</a:t>
            </a:r>
          </a:p>
          <a:p>
            <a:pPr lvl="3" rtl="0"/>
            <a:r>
              <a:rPr lang="nl-NL" noProof="0" dirty="0"/>
              <a:t>Vierde niveau</a:t>
            </a:r>
          </a:p>
          <a:p>
            <a:pPr lvl="4" rtl="0"/>
            <a:r>
              <a:rPr lang="nl-NL" noProof="0" dirty="0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7396923" y="6340793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pPr rtl="0"/>
            <a:fld id="{E8F583B2-5746-4D29-8D33-E312BEE10129}" type="datetime1">
              <a:rPr lang="nl-NL" noProof="0" smtClean="0"/>
              <a:t>18-3-2025</a:t>
            </a:fld>
            <a:endParaRPr lang="nl-NL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1294364" y="6339730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10" name="Rechte verbindingslijn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7587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6" r:id="rId9"/>
    <p:sldLayoutId id="2147483693" r:id="rId10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0.png"/><Relationship Id="rId4" Type="http://schemas.openxmlformats.org/officeDocument/2006/relationships/image" Target="../media/image7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0.png"/><Relationship Id="rId4" Type="http://schemas.openxmlformats.org/officeDocument/2006/relationships/image" Target="../media/image6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3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DCA56C-7A25-4BD4-AA72-5256E68BE4C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nl-NL" sz="8800"/>
              <a:t>H6.1</a:t>
            </a:r>
            <a:br>
              <a:rPr lang="nl-NL" sz="4400" dirty="0"/>
            </a:br>
            <a:r>
              <a:rPr lang="nl-NL" sz="4400" dirty="0"/>
              <a:t>Basiskennis breuken </a:t>
            </a:r>
          </a:p>
        </p:txBody>
      </p:sp>
      <p:sp>
        <p:nvSpPr>
          <p:cNvPr id="3" name="Subtitel 2">
            <a:extLst>
              <a:ext uri="{FF2B5EF4-FFF2-40B4-BE49-F238E27FC236}">
                <a16:creationId xmlns:a16="http://schemas.microsoft.com/office/drawing/2014/main" id="{BBBCF363-1123-45B1-8A9A-ABCDA40EF3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7464" y="3575164"/>
            <a:ext cx="8637072" cy="977621"/>
          </a:xfrm>
        </p:spPr>
        <p:txBody>
          <a:bodyPr rtlCol="0">
            <a:normAutofit/>
          </a:bodyPr>
          <a:lstStyle/>
          <a:p>
            <a:pPr rtl="0"/>
            <a:r>
              <a:rPr lang="nl-NL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www.Lowikwiskunde.nl</a:t>
            </a:r>
          </a:p>
          <a:p>
            <a:pPr rtl="0"/>
            <a:r>
              <a:rPr lang="nl-NL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       @</a:t>
            </a:r>
            <a:r>
              <a:rPr lang="nl-NL" dirty="0" err="1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Lowikwiskunde</a:t>
            </a:r>
            <a:endParaRPr lang="nl-NL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rtl="0"/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464" y="4046169"/>
            <a:ext cx="512890" cy="50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294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69CD3E-5E33-4EB5-A2CE-C636605E6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</p:spPr>
        <p:txBody>
          <a:bodyPr rtlCol="0"/>
          <a:lstStyle/>
          <a:p>
            <a:pPr rtl="0"/>
            <a:r>
              <a:rPr lang="nl-NL" dirty="0"/>
              <a:t>De breukentoets </a:t>
            </a:r>
          </a:p>
        </p:txBody>
      </p:sp>
      <p:pic>
        <p:nvPicPr>
          <p:cNvPr id="6" name="Afbeelding 5" descr="Afbeelding met rekenmachine, elektronica, tekst&#10;&#10;Automatisch gegenereerde beschrijving">
            <a:extLst>
              <a:ext uri="{FF2B5EF4-FFF2-40B4-BE49-F238E27FC236}">
                <a16:creationId xmlns:a16="http://schemas.microsoft.com/office/drawing/2014/main" id="{BAA82F78-3C56-97D8-4735-E9DD3B2891F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6479" r="27704"/>
          <a:stretch/>
        </p:blipFill>
        <p:spPr>
          <a:xfrm>
            <a:off x="6500353" y="1388499"/>
            <a:ext cx="2502072" cy="5461089"/>
          </a:xfrm>
          <a:prstGeom prst="rect">
            <a:avLst/>
          </a:prstGeom>
        </p:spPr>
      </p:pic>
      <p:pic>
        <p:nvPicPr>
          <p:cNvPr id="7" name="Afbeelding 6" descr="Afbeelding met elektronica, rekenmachine, tekst&#10;&#10;Automatisch gegenereerde beschrijving">
            <a:extLst>
              <a:ext uri="{FF2B5EF4-FFF2-40B4-BE49-F238E27FC236}">
                <a16:creationId xmlns:a16="http://schemas.microsoft.com/office/drawing/2014/main" id="{81CCCD9D-3925-D605-A41A-22A442C2C3E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DFDFB"/>
              </a:clrFrom>
              <a:clrTo>
                <a:srgbClr val="FDFDF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2695" y="1596810"/>
            <a:ext cx="2406882" cy="5054452"/>
          </a:xfrm>
          <a:prstGeom prst="rect">
            <a:avLst/>
          </a:prstGeom>
        </p:spPr>
      </p:pic>
      <p:pic>
        <p:nvPicPr>
          <p:cNvPr id="8" name="Afbeelding 7" descr="Afbeelding met elektronica, tekst, rekenmachine, Kantoorapparatuur&#10;&#10;Automatisch gegenereerde beschrijving">
            <a:extLst>
              <a:ext uri="{FF2B5EF4-FFF2-40B4-BE49-F238E27FC236}">
                <a16:creationId xmlns:a16="http://schemas.microsoft.com/office/drawing/2014/main" id="{976F821B-C810-21BE-B2D4-9EF14C5B11B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86783" y="1586827"/>
            <a:ext cx="2502072" cy="5064435"/>
          </a:xfrm>
          <a:prstGeom prst="rect">
            <a:avLst/>
          </a:prstGeom>
        </p:spPr>
      </p:pic>
      <p:sp>
        <p:nvSpPr>
          <p:cNvPr id="9" name="Ovaal 8">
            <a:extLst>
              <a:ext uri="{FF2B5EF4-FFF2-40B4-BE49-F238E27FC236}">
                <a16:creationId xmlns:a16="http://schemas.microsoft.com/office/drawing/2014/main" id="{33A09B0B-1528-1D6E-457F-4445D9006CB6}"/>
              </a:ext>
            </a:extLst>
          </p:cNvPr>
          <p:cNvSpPr/>
          <p:nvPr/>
        </p:nvSpPr>
        <p:spPr>
          <a:xfrm>
            <a:off x="1171145" y="4252507"/>
            <a:ext cx="563418" cy="554181"/>
          </a:xfrm>
          <a:prstGeom prst="ellipse">
            <a:avLst/>
          </a:prstGeom>
          <a:noFill/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Ovaal 9">
            <a:extLst>
              <a:ext uri="{FF2B5EF4-FFF2-40B4-BE49-F238E27FC236}">
                <a16:creationId xmlns:a16="http://schemas.microsoft.com/office/drawing/2014/main" id="{BF73F9F6-BEE1-88AE-B1D1-DB2E5FB2CE45}"/>
              </a:ext>
            </a:extLst>
          </p:cNvPr>
          <p:cNvSpPr/>
          <p:nvPr/>
        </p:nvSpPr>
        <p:spPr>
          <a:xfrm>
            <a:off x="3806367" y="3948546"/>
            <a:ext cx="563418" cy="554181"/>
          </a:xfrm>
          <a:prstGeom prst="ellipse">
            <a:avLst/>
          </a:prstGeom>
          <a:noFill/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Ovaal 10">
            <a:extLst>
              <a:ext uri="{FF2B5EF4-FFF2-40B4-BE49-F238E27FC236}">
                <a16:creationId xmlns:a16="http://schemas.microsoft.com/office/drawing/2014/main" id="{F43B75C9-956F-1B41-49ED-2F9D0E875195}"/>
              </a:ext>
            </a:extLst>
          </p:cNvPr>
          <p:cNvSpPr/>
          <p:nvPr/>
        </p:nvSpPr>
        <p:spPr>
          <a:xfrm>
            <a:off x="6573043" y="3975417"/>
            <a:ext cx="563418" cy="554181"/>
          </a:xfrm>
          <a:prstGeom prst="ellipse">
            <a:avLst/>
          </a:prstGeom>
          <a:noFill/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12" name="Rechte verbindingslijn met pijl 11">
            <a:extLst>
              <a:ext uri="{FF2B5EF4-FFF2-40B4-BE49-F238E27FC236}">
                <a16:creationId xmlns:a16="http://schemas.microsoft.com/office/drawing/2014/main" id="{508DB7D2-9F3E-4798-9DE6-230596344A79}"/>
              </a:ext>
            </a:extLst>
          </p:cNvPr>
          <p:cNvCxnSpPr/>
          <p:nvPr/>
        </p:nvCxnSpPr>
        <p:spPr>
          <a:xfrm>
            <a:off x="6500353" y="1954003"/>
            <a:ext cx="286327" cy="1921164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" name="Rechte verbindingslijn met pijl 12">
            <a:extLst>
              <a:ext uri="{FF2B5EF4-FFF2-40B4-BE49-F238E27FC236}">
                <a16:creationId xmlns:a16="http://schemas.microsoft.com/office/drawing/2014/main" id="{62A3EEC4-C8B1-409C-6C5E-A0D049854BB9}"/>
              </a:ext>
            </a:extLst>
          </p:cNvPr>
          <p:cNvCxnSpPr/>
          <p:nvPr/>
        </p:nvCxnSpPr>
        <p:spPr>
          <a:xfrm>
            <a:off x="3701245" y="1853754"/>
            <a:ext cx="286327" cy="1921164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Rechte verbindingslijn met pijl 13">
            <a:extLst>
              <a:ext uri="{FF2B5EF4-FFF2-40B4-BE49-F238E27FC236}">
                <a16:creationId xmlns:a16="http://schemas.microsoft.com/office/drawing/2014/main" id="{B587AA57-0443-3185-CE7D-7369C4F2FE93}"/>
              </a:ext>
            </a:extLst>
          </p:cNvPr>
          <p:cNvCxnSpPr/>
          <p:nvPr/>
        </p:nvCxnSpPr>
        <p:spPr>
          <a:xfrm>
            <a:off x="1131202" y="2184537"/>
            <a:ext cx="286327" cy="1921164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5" name="Tekstvak 14">
            <a:extLst>
              <a:ext uri="{FF2B5EF4-FFF2-40B4-BE49-F238E27FC236}">
                <a16:creationId xmlns:a16="http://schemas.microsoft.com/office/drawing/2014/main" id="{A7AB496A-D01E-797F-D978-91686CA9C785}"/>
              </a:ext>
            </a:extLst>
          </p:cNvPr>
          <p:cNvSpPr txBox="1"/>
          <p:nvPr/>
        </p:nvSpPr>
        <p:spPr>
          <a:xfrm>
            <a:off x="9337964" y="1671782"/>
            <a:ext cx="240145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Dit is de </a:t>
            </a:r>
            <a:r>
              <a:rPr lang="nl-NL" u="sng" dirty="0">
                <a:solidFill>
                  <a:schemeClr val="accent1"/>
                </a:solidFill>
              </a:rPr>
              <a:t>breukenknop </a:t>
            </a:r>
            <a:r>
              <a:rPr lang="nl-NL" dirty="0"/>
              <a:t>ook wel de (breukentoets genoemd) op de rekenmachine. </a:t>
            </a:r>
          </a:p>
          <a:p>
            <a:endParaRPr lang="nl-NL" dirty="0"/>
          </a:p>
          <a:p>
            <a:r>
              <a:rPr lang="nl-NL" dirty="0"/>
              <a:t>Je ziet een breuk ontstaan die nog leeg is. Door met de pijltjes naar boven en beneden te gaan kun je de breuk invullen met getallen. </a:t>
            </a:r>
          </a:p>
        </p:txBody>
      </p:sp>
    </p:spTree>
    <p:extLst>
      <p:ext uri="{BB962C8B-B14F-4D97-AF65-F5344CB8AC3E}">
        <p14:creationId xmlns:p14="http://schemas.microsoft.com/office/powerpoint/2010/main" val="32829339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69CD3E-5E33-4EB5-A2CE-C636605E6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</p:spPr>
        <p:txBody>
          <a:bodyPr rtlCol="0"/>
          <a:lstStyle/>
          <a:p>
            <a:pPr rtl="0"/>
            <a:r>
              <a:rPr lang="nl-NL" dirty="0"/>
              <a:t>Een som met de breukentoets </a:t>
            </a:r>
          </a:p>
        </p:txBody>
      </p:sp>
      <p:pic>
        <p:nvPicPr>
          <p:cNvPr id="6" name="Afbeelding 5" descr="Afbeelding met elektronica, rekenmachine, tekst&#10;&#10;Automatisch gegenereerde beschrijving">
            <a:extLst>
              <a:ext uri="{FF2B5EF4-FFF2-40B4-BE49-F238E27FC236}">
                <a16:creationId xmlns:a16="http://schemas.microsoft.com/office/drawing/2014/main" id="{B01192D2-2CA1-D559-B1DB-8B741F11B81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DFDFB"/>
              </a:clrFrom>
              <a:clrTo>
                <a:srgbClr val="FDFDFB">
                  <a:alpha val="0"/>
                </a:srgbClr>
              </a:clrTo>
            </a:clrChange>
          </a:blip>
          <a:srcRect l="36555" t="36249" r="20849" b="45157"/>
          <a:stretch/>
        </p:blipFill>
        <p:spPr>
          <a:xfrm>
            <a:off x="6328585" y="2355516"/>
            <a:ext cx="729523" cy="66872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kstvak 6">
                <a:extLst>
                  <a:ext uri="{FF2B5EF4-FFF2-40B4-BE49-F238E27FC236}">
                    <a16:creationId xmlns:a16="http://schemas.microsoft.com/office/drawing/2014/main" id="{488747F8-CB5B-8ED8-46D8-2388AD628CD0}"/>
                  </a:ext>
                </a:extLst>
              </p:cNvPr>
              <p:cNvSpPr txBox="1"/>
              <p:nvPr/>
            </p:nvSpPr>
            <p:spPr>
              <a:xfrm>
                <a:off x="1294362" y="2447636"/>
                <a:ext cx="7738801" cy="4844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nl-NL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nl-NL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nl-NL" dirty="0"/>
                  <a:t> vul je in de rekenmachine in als                     2                       7   en dan EXE    </a:t>
                </a:r>
              </a:p>
            </p:txBody>
          </p:sp>
        </mc:Choice>
        <mc:Fallback xmlns="">
          <p:sp>
            <p:nvSpPr>
              <p:cNvPr id="7" name="Tekstvak 6">
                <a:extLst>
                  <a:ext uri="{FF2B5EF4-FFF2-40B4-BE49-F238E27FC236}">
                    <a16:creationId xmlns:a16="http://schemas.microsoft.com/office/drawing/2014/main" id="{488747F8-CB5B-8ED8-46D8-2388AD628C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4362" y="2447636"/>
                <a:ext cx="7738801" cy="484492"/>
              </a:xfrm>
              <a:prstGeom prst="rect">
                <a:avLst/>
              </a:prstGeom>
              <a:blipFill>
                <a:blip r:embed="rId4"/>
                <a:stretch>
                  <a:fillRect r="-1024" b="-7595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Afbeelding 7" descr="Afbeelding met elektronica, rekenmachine, tekst&#10;&#10;Automatisch gegenereerde beschrijving">
            <a:extLst>
              <a:ext uri="{FF2B5EF4-FFF2-40B4-BE49-F238E27FC236}">
                <a16:creationId xmlns:a16="http://schemas.microsoft.com/office/drawing/2014/main" id="{6815151C-FE49-6683-930F-9ED9285F8FAB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DFDFB"/>
              </a:clrFrom>
              <a:clrTo>
                <a:srgbClr val="FDFDFB">
                  <a:alpha val="0"/>
                </a:srgbClr>
              </a:clrTo>
            </a:clrChange>
          </a:blip>
          <a:srcRect l="21259" t="55208" r="63828" b="37848"/>
          <a:stretch/>
        </p:blipFill>
        <p:spPr>
          <a:xfrm>
            <a:off x="4883021" y="2388894"/>
            <a:ext cx="615634" cy="601975"/>
          </a:xfrm>
          <a:prstGeom prst="rect">
            <a:avLst/>
          </a:prstGeom>
        </p:spPr>
      </p:pic>
      <p:sp>
        <p:nvSpPr>
          <p:cNvPr id="9" name="Ovaal 8">
            <a:extLst>
              <a:ext uri="{FF2B5EF4-FFF2-40B4-BE49-F238E27FC236}">
                <a16:creationId xmlns:a16="http://schemas.microsoft.com/office/drawing/2014/main" id="{29F2FB59-27D6-3A01-8430-DF3E616DAEE0}"/>
              </a:ext>
            </a:extLst>
          </p:cNvPr>
          <p:cNvSpPr/>
          <p:nvPr/>
        </p:nvSpPr>
        <p:spPr>
          <a:xfrm>
            <a:off x="6444764" y="2689880"/>
            <a:ext cx="497163" cy="484492"/>
          </a:xfrm>
          <a:prstGeom prst="ellipse">
            <a:avLst/>
          </a:prstGeom>
          <a:noFill/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kstvak 2">
                <a:extLst>
                  <a:ext uri="{FF2B5EF4-FFF2-40B4-BE49-F238E27FC236}">
                    <a16:creationId xmlns:a16="http://schemas.microsoft.com/office/drawing/2014/main" id="{764FC32A-D861-6A42-0562-BE1B1F883C91}"/>
                  </a:ext>
                </a:extLst>
              </p:cNvPr>
              <p:cNvSpPr txBox="1"/>
              <p:nvPr/>
            </p:nvSpPr>
            <p:spPr>
              <a:xfrm>
                <a:off x="1294361" y="3833756"/>
                <a:ext cx="7738801" cy="7598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nl-NL" dirty="0"/>
                  <a:t>Let op bij   5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nl-NL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nl-NL" b="0" i="1" smtClean="0">
                            <a:latin typeface="Cambria Math" panose="02040503050406030204" pitchFamily="18" charset="0"/>
                          </a:rPr>
                          <m:t>11</m:t>
                        </m:r>
                      </m:den>
                    </m:f>
                    <m:r>
                      <a:rPr lang="nl-NL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nl-NL" dirty="0"/>
                  <a:t> dat je met de pijltjes de vijf er echt voor zet. Voor de rest werkt de breuk hetzelfde.    </a:t>
                </a:r>
              </a:p>
            </p:txBody>
          </p:sp>
        </mc:Choice>
        <mc:Fallback xmlns="">
          <p:sp>
            <p:nvSpPr>
              <p:cNvPr id="3" name="Tekstvak 2">
                <a:extLst>
                  <a:ext uri="{FF2B5EF4-FFF2-40B4-BE49-F238E27FC236}">
                    <a16:creationId xmlns:a16="http://schemas.microsoft.com/office/drawing/2014/main" id="{764FC32A-D861-6A42-0562-BE1B1F883C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4361" y="3833756"/>
                <a:ext cx="7738801" cy="759888"/>
              </a:xfrm>
              <a:prstGeom prst="rect">
                <a:avLst/>
              </a:prstGeom>
              <a:blipFill>
                <a:blip r:embed="rId5"/>
                <a:stretch>
                  <a:fillRect l="-630" r="-157" b="-12000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67111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3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69CD3E-5E33-4EB5-A2CE-C636605E6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</p:spPr>
        <p:txBody>
          <a:bodyPr rtlCol="0"/>
          <a:lstStyle/>
          <a:p>
            <a:pPr rtl="0"/>
            <a:r>
              <a:rPr lang="nl-NL" dirty="0"/>
              <a:t>Begrippen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3C0199F-A274-44C6-BF37-784A855E6E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marL="0" indent="0" rtl="0">
              <a:buNone/>
            </a:pPr>
            <a:r>
              <a:rPr lang="nl-NL" b="1" dirty="0"/>
              <a:t>Teller</a:t>
            </a:r>
            <a:r>
              <a:rPr lang="nl-NL" dirty="0"/>
              <a:t>:  de bovenkant van de breuk </a:t>
            </a:r>
          </a:p>
          <a:p>
            <a:pPr marL="0" indent="0" rtl="0">
              <a:buNone/>
            </a:pPr>
            <a:r>
              <a:rPr lang="nl-NL" b="1" dirty="0"/>
              <a:t>Noemer</a:t>
            </a:r>
            <a:r>
              <a:rPr lang="nl-NL" dirty="0"/>
              <a:t>: onderkant van de breuk </a:t>
            </a:r>
          </a:p>
          <a:p>
            <a:pPr marL="0" indent="0" rtl="0">
              <a:buNone/>
            </a:pPr>
            <a:r>
              <a:rPr lang="nl-NL" b="1" dirty="0"/>
              <a:t>Vereenvoudigen</a:t>
            </a:r>
            <a:r>
              <a:rPr lang="nl-NL" dirty="0"/>
              <a:t>: het zo klein mogelijk maken van de breuk</a:t>
            </a:r>
          </a:p>
          <a:p>
            <a:pPr marL="0" indent="0" rtl="0">
              <a:buNone/>
            </a:pPr>
            <a:r>
              <a:rPr lang="nl-NL" b="1" dirty="0"/>
              <a:t>Decimaal: </a:t>
            </a:r>
            <a:r>
              <a:rPr lang="nl-NL" dirty="0"/>
              <a:t>het aantal getallen achter de komma</a:t>
            </a:r>
          </a:p>
          <a:p>
            <a:pPr marL="0" indent="0" rtl="0">
              <a:buNone/>
            </a:pPr>
            <a:r>
              <a:rPr lang="nl-NL" dirty="0"/>
              <a:t> </a:t>
            </a:r>
          </a:p>
          <a:p>
            <a:pPr marL="0" indent="0" rtl="0">
              <a:buNone/>
            </a:pPr>
            <a:endParaRPr lang="nl-NL" dirty="0"/>
          </a:p>
          <a:p>
            <a:pPr rtl="0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942982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69CD3E-5E33-4EB5-A2CE-C636605E6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</p:spPr>
        <p:txBody>
          <a:bodyPr rtlCol="0"/>
          <a:lstStyle/>
          <a:p>
            <a:pPr rtl="0"/>
            <a:r>
              <a:rPr lang="nl-NL" dirty="0"/>
              <a:t>Wat deden breuken ook alweer? </a:t>
            </a:r>
          </a:p>
        </p:txBody>
      </p:sp>
      <p:pic>
        <p:nvPicPr>
          <p:cNvPr id="1026" name="Picture 2" descr="Neapolitan pizza">
            <a:extLst>
              <a:ext uri="{FF2B5EF4-FFF2-40B4-BE49-F238E27FC236}">
                <a16:creationId xmlns:a16="http://schemas.microsoft.com/office/drawing/2014/main" id="{5FDEB75E-1844-DA3F-0C1F-5E04A40081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94" r="6985"/>
          <a:stretch/>
        </p:blipFill>
        <p:spPr bwMode="auto">
          <a:xfrm>
            <a:off x="1468582" y="1631715"/>
            <a:ext cx="4388124" cy="4255511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DED64370-55DB-C150-FB57-AC0FD08962BE}"/>
              </a:ext>
            </a:extLst>
          </p:cNvPr>
          <p:cNvSpPr txBox="1"/>
          <p:nvPr/>
        </p:nvSpPr>
        <p:spPr>
          <a:xfrm>
            <a:off x="7102764" y="2336800"/>
            <a:ext cx="4388124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De </a:t>
            </a:r>
            <a:r>
              <a:rPr lang="nl-NL" b="1" dirty="0"/>
              <a:t>onderkant</a:t>
            </a:r>
            <a:r>
              <a:rPr lang="nl-NL" dirty="0"/>
              <a:t> van de breuk vertelt</a:t>
            </a:r>
          </a:p>
          <a:p>
            <a:r>
              <a:rPr lang="nl-NL" dirty="0"/>
              <a:t>in hoeveel stukken de pizza wordt gesneden. </a:t>
            </a: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r>
              <a:rPr lang="nl-NL" dirty="0"/>
              <a:t>De </a:t>
            </a:r>
            <a:r>
              <a:rPr lang="nl-NL" b="1" dirty="0"/>
              <a:t>bovenkant</a:t>
            </a:r>
            <a:r>
              <a:rPr lang="nl-NL" dirty="0"/>
              <a:t> vertelt hoeveel je er opeet.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kstvak 6">
                <a:extLst>
                  <a:ext uri="{FF2B5EF4-FFF2-40B4-BE49-F238E27FC236}">
                    <a16:creationId xmlns:a16="http://schemas.microsoft.com/office/drawing/2014/main" id="{F4B764CF-2CB1-216F-BC99-E68EDDAF658E}"/>
                  </a:ext>
                </a:extLst>
              </p:cNvPr>
              <p:cNvSpPr txBox="1"/>
              <p:nvPr/>
            </p:nvSpPr>
            <p:spPr>
              <a:xfrm>
                <a:off x="9105267" y="4394692"/>
                <a:ext cx="383118" cy="10407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nl-NL" sz="3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nl-NL" sz="36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nl-NL" sz="3600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nl-NL" sz="3600" dirty="0"/>
              </a:p>
            </p:txBody>
          </p:sp>
        </mc:Choice>
        <mc:Fallback xmlns="">
          <p:sp>
            <p:nvSpPr>
              <p:cNvPr id="7" name="Tekstvak 6">
                <a:extLst>
                  <a:ext uri="{FF2B5EF4-FFF2-40B4-BE49-F238E27FC236}">
                    <a16:creationId xmlns:a16="http://schemas.microsoft.com/office/drawing/2014/main" id="{F4B764CF-2CB1-216F-BC99-E68EDDAF65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5267" y="4394692"/>
                <a:ext cx="383118" cy="104073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129365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1D7BCE-E547-2E5F-EB15-675A3D718A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Helen en breuken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kstvak 2">
                <a:extLst>
                  <a:ext uri="{FF2B5EF4-FFF2-40B4-BE49-F238E27FC236}">
                    <a16:creationId xmlns:a16="http://schemas.microsoft.com/office/drawing/2014/main" id="{85A0C799-7066-3D29-D3AD-65037F782C52}"/>
                  </a:ext>
                </a:extLst>
              </p:cNvPr>
              <p:cNvSpPr txBox="1"/>
              <p:nvPr/>
            </p:nvSpPr>
            <p:spPr>
              <a:xfrm>
                <a:off x="1476031" y="2141019"/>
                <a:ext cx="383118" cy="10371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nl-NL" sz="3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nl-NL" sz="36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a:rPr lang="nl-NL" sz="36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nl-NL" sz="3600" dirty="0"/>
              </a:p>
            </p:txBody>
          </p:sp>
        </mc:Choice>
        <mc:Fallback xmlns="">
          <p:sp>
            <p:nvSpPr>
              <p:cNvPr id="3" name="Tekstvak 2">
                <a:extLst>
                  <a:ext uri="{FF2B5EF4-FFF2-40B4-BE49-F238E27FC236}">
                    <a16:creationId xmlns:a16="http://schemas.microsoft.com/office/drawing/2014/main" id="{85A0C799-7066-3D29-D3AD-65037F782C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6031" y="2141019"/>
                <a:ext cx="383118" cy="103714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kstvak 3">
                <a:extLst>
                  <a:ext uri="{FF2B5EF4-FFF2-40B4-BE49-F238E27FC236}">
                    <a16:creationId xmlns:a16="http://schemas.microsoft.com/office/drawing/2014/main" id="{E6AA01B9-AF45-A44F-0830-4AD25E9CD69B}"/>
                  </a:ext>
                </a:extLst>
              </p:cNvPr>
              <p:cNvSpPr txBox="1"/>
              <p:nvPr/>
            </p:nvSpPr>
            <p:spPr>
              <a:xfrm>
                <a:off x="5272176" y="4237674"/>
                <a:ext cx="714939" cy="10371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l-NL" sz="3600" b="0" i="1" smtClean="0">
                          <a:latin typeface="Cambria Math" panose="02040503050406030204" pitchFamily="18" charset="0"/>
                        </a:rPr>
                        <m:t>1</m:t>
                      </m:r>
                      <m:f>
                        <m:fPr>
                          <m:ctrlPr>
                            <a:rPr lang="nl-NL" sz="3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nl-NL" sz="36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nl-NL" sz="36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nl-NL" sz="3600" dirty="0"/>
              </a:p>
            </p:txBody>
          </p:sp>
        </mc:Choice>
        <mc:Fallback xmlns="">
          <p:sp>
            <p:nvSpPr>
              <p:cNvPr id="4" name="Tekstvak 3">
                <a:extLst>
                  <a:ext uri="{FF2B5EF4-FFF2-40B4-BE49-F238E27FC236}">
                    <a16:creationId xmlns:a16="http://schemas.microsoft.com/office/drawing/2014/main" id="{E6AA01B9-AF45-A44F-0830-4AD25E9CD6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2176" y="4237674"/>
                <a:ext cx="714939" cy="103714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kstvak 4">
                <a:extLst>
                  <a:ext uri="{FF2B5EF4-FFF2-40B4-BE49-F238E27FC236}">
                    <a16:creationId xmlns:a16="http://schemas.microsoft.com/office/drawing/2014/main" id="{9B4AF7E4-81AA-3EF6-8763-A29D58FC2AFC}"/>
                  </a:ext>
                </a:extLst>
              </p:cNvPr>
              <p:cNvSpPr txBox="1"/>
              <p:nvPr/>
            </p:nvSpPr>
            <p:spPr>
              <a:xfrm>
                <a:off x="7341121" y="2004980"/>
                <a:ext cx="325061" cy="104073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nl-NL" sz="3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nl-NL" sz="3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nl-NL" sz="36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nl-NL" sz="3600" dirty="0"/>
              </a:p>
            </p:txBody>
          </p:sp>
        </mc:Choice>
        <mc:Fallback xmlns="">
          <p:sp>
            <p:nvSpPr>
              <p:cNvPr id="5" name="Tekstvak 4">
                <a:extLst>
                  <a:ext uri="{FF2B5EF4-FFF2-40B4-BE49-F238E27FC236}">
                    <a16:creationId xmlns:a16="http://schemas.microsoft.com/office/drawing/2014/main" id="{9B4AF7E4-81AA-3EF6-8763-A29D58FC2A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1121" y="2004980"/>
                <a:ext cx="325061" cy="104073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Ovaal 5">
            <a:extLst>
              <a:ext uri="{FF2B5EF4-FFF2-40B4-BE49-F238E27FC236}">
                <a16:creationId xmlns:a16="http://schemas.microsoft.com/office/drawing/2014/main" id="{B1BB6749-00BA-930F-4807-75445EE19DC7}"/>
              </a:ext>
            </a:extLst>
          </p:cNvPr>
          <p:cNvSpPr/>
          <p:nvPr/>
        </p:nvSpPr>
        <p:spPr>
          <a:xfrm>
            <a:off x="2417201" y="1739194"/>
            <a:ext cx="1932189" cy="1840791"/>
          </a:xfrm>
          <a:prstGeom prst="ellipse">
            <a:avLst/>
          </a:prstGeom>
          <a:solidFill>
            <a:srgbClr val="B71E42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7" name="Ovaal 6">
            <a:extLst>
              <a:ext uri="{FF2B5EF4-FFF2-40B4-BE49-F238E27FC236}">
                <a16:creationId xmlns:a16="http://schemas.microsoft.com/office/drawing/2014/main" id="{93328E1F-BFDD-82F4-38DA-78A9049069AC}"/>
              </a:ext>
            </a:extLst>
          </p:cNvPr>
          <p:cNvSpPr/>
          <p:nvPr/>
        </p:nvSpPr>
        <p:spPr>
          <a:xfrm>
            <a:off x="4663550" y="1682823"/>
            <a:ext cx="1932189" cy="1840791"/>
          </a:xfrm>
          <a:prstGeom prst="ellipse">
            <a:avLst/>
          </a:prstGeom>
          <a:solidFill>
            <a:srgbClr val="B71E42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Ovaal 7">
            <a:extLst>
              <a:ext uri="{FF2B5EF4-FFF2-40B4-BE49-F238E27FC236}">
                <a16:creationId xmlns:a16="http://schemas.microsoft.com/office/drawing/2014/main" id="{2DD13E60-883C-2354-C785-EBB726345C2B}"/>
              </a:ext>
            </a:extLst>
          </p:cNvPr>
          <p:cNvSpPr/>
          <p:nvPr/>
        </p:nvSpPr>
        <p:spPr>
          <a:xfrm>
            <a:off x="8758857" y="1683292"/>
            <a:ext cx="1932189" cy="1840791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Ovaal 8">
            <a:extLst>
              <a:ext uri="{FF2B5EF4-FFF2-40B4-BE49-F238E27FC236}">
                <a16:creationId xmlns:a16="http://schemas.microsoft.com/office/drawing/2014/main" id="{BCCC012E-8AA1-9A2C-4FD0-7E4F05023D15}"/>
              </a:ext>
            </a:extLst>
          </p:cNvPr>
          <p:cNvSpPr/>
          <p:nvPr/>
        </p:nvSpPr>
        <p:spPr>
          <a:xfrm>
            <a:off x="6291856" y="3812287"/>
            <a:ext cx="1932189" cy="1840791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Ovaal 9">
            <a:extLst>
              <a:ext uri="{FF2B5EF4-FFF2-40B4-BE49-F238E27FC236}">
                <a16:creationId xmlns:a16="http://schemas.microsoft.com/office/drawing/2014/main" id="{F697A1B2-C182-E1F7-289A-5206731E201C}"/>
              </a:ext>
            </a:extLst>
          </p:cNvPr>
          <p:cNvSpPr/>
          <p:nvPr/>
        </p:nvSpPr>
        <p:spPr>
          <a:xfrm>
            <a:off x="8656365" y="3810850"/>
            <a:ext cx="1932189" cy="1840791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12" name="Rechte verbindingslijn 11">
            <a:extLst>
              <a:ext uri="{FF2B5EF4-FFF2-40B4-BE49-F238E27FC236}">
                <a16:creationId xmlns:a16="http://schemas.microsoft.com/office/drawing/2014/main" id="{9FE587A1-1B7D-ED5E-0A34-891348D3B684}"/>
              </a:ext>
            </a:extLst>
          </p:cNvPr>
          <p:cNvCxnSpPr>
            <a:stCxn id="6" idx="0"/>
            <a:endCxn id="6" idx="4"/>
          </p:cNvCxnSpPr>
          <p:nvPr/>
        </p:nvCxnSpPr>
        <p:spPr>
          <a:xfrm>
            <a:off x="3383296" y="1739194"/>
            <a:ext cx="0" cy="1840791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Rechte verbindingslijn 13">
            <a:extLst>
              <a:ext uri="{FF2B5EF4-FFF2-40B4-BE49-F238E27FC236}">
                <a16:creationId xmlns:a16="http://schemas.microsoft.com/office/drawing/2014/main" id="{46E96C16-3959-8983-4F64-68191E497718}"/>
              </a:ext>
            </a:extLst>
          </p:cNvPr>
          <p:cNvCxnSpPr>
            <a:stCxn id="6" idx="2"/>
            <a:endCxn id="6" idx="6"/>
          </p:cNvCxnSpPr>
          <p:nvPr/>
        </p:nvCxnSpPr>
        <p:spPr>
          <a:xfrm>
            <a:off x="2417201" y="2659590"/>
            <a:ext cx="1932189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5" name="Rechte verbindingslijn 14">
            <a:extLst>
              <a:ext uri="{FF2B5EF4-FFF2-40B4-BE49-F238E27FC236}">
                <a16:creationId xmlns:a16="http://schemas.microsoft.com/office/drawing/2014/main" id="{B3D19486-27AC-5D60-A1F0-54D199CE110C}"/>
              </a:ext>
            </a:extLst>
          </p:cNvPr>
          <p:cNvCxnSpPr/>
          <p:nvPr/>
        </p:nvCxnSpPr>
        <p:spPr>
          <a:xfrm>
            <a:off x="5629644" y="1682822"/>
            <a:ext cx="0" cy="1840791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Rechte verbindingslijn 15">
            <a:extLst>
              <a:ext uri="{FF2B5EF4-FFF2-40B4-BE49-F238E27FC236}">
                <a16:creationId xmlns:a16="http://schemas.microsoft.com/office/drawing/2014/main" id="{33A56E2C-E7E9-7E63-2B8C-F67297D73E2F}"/>
              </a:ext>
            </a:extLst>
          </p:cNvPr>
          <p:cNvCxnSpPr/>
          <p:nvPr/>
        </p:nvCxnSpPr>
        <p:spPr>
          <a:xfrm>
            <a:off x="4663550" y="2603217"/>
            <a:ext cx="1932189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7" name="Tekstvak 16">
            <a:extLst>
              <a:ext uri="{FF2B5EF4-FFF2-40B4-BE49-F238E27FC236}">
                <a16:creationId xmlns:a16="http://schemas.microsoft.com/office/drawing/2014/main" id="{A9692033-A8EF-FB4A-D97F-ECAA33D4F80E}"/>
              </a:ext>
            </a:extLst>
          </p:cNvPr>
          <p:cNvSpPr txBox="1"/>
          <p:nvPr/>
        </p:nvSpPr>
        <p:spPr>
          <a:xfrm>
            <a:off x="2839320" y="2170245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1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324E8434-F912-ED90-F10F-2365BA9EAFE4}"/>
              </a:ext>
            </a:extLst>
          </p:cNvPr>
          <p:cNvSpPr txBox="1"/>
          <p:nvPr/>
        </p:nvSpPr>
        <p:spPr>
          <a:xfrm>
            <a:off x="3637542" y="2170245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2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48BBD99E-D8AD-CBBE-2496-9A34C2F54423}"/>
              </a:ext>
            </a:extLst>
          </p:cNvPr>
          <p:cNvSpPr txBox="1"/>
          <p:nvPr/>
        </p:nvSpPr>
        <p:spPr>
          <a:xfrm>
            <a:off x="2874546" y="2861048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3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FD72EDCA-F14F-D41B-E8ED-806C1B0C39AF}"/>
              </a:ext>
            </a:extLst>
          </p:cNvPr>
          <p:cNvSpPr txBox="1"/>
          <p:nvPr/>
        </p:nvSpPr>
        <p:spPr>
          <a:xfrm>
            <a:off x="3664884" y="2935122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4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0B7E31C9-D36F-3FCD-8A85-B86F57E65B3C}"/>
              </a:ext>
            </a:extLst>
          </p:cNvPr>
          <p:cNvSpPr txBox="1"/>
          <p:nvPr/>
        </p:nvSpPr>
        <p:spPr>
          <a:xfrm>
            <a:off x="5120764" y="2061521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5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8164D1AC-6A69-82B8-52F3-6BAB3071FC33}"/>
              </a:ext>
            </a:extLst>
          </p:cNvPr>
          <p:cNvSpPr txBox="1"/>
          <p:nvPr/>
        </p:nvSpPr>
        <p:spPr>
          <a:xfrm>
            <a:off x="5937570" y="2072006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6</a:t>
            </a:r>
          </a:p>
        </p:txBody>
      </p:sp>
      <p:cxnSp>
        <p:nvCxnSpPr>
          <p:cNvPr id="23" name="Rechte verbindingslijn 22">
            <a:extLst>
              <a:ext uri="{FF2B5EF4-FFF2-40B4-BE49-F238E27FC236}">
                <a16:creationId xmlns:a16="http://schemas.microsoft.com/office/drawing/2014/main" id="{60C619AB-7626-9C1F-3BC4-950F4E72CA55}"/>
              </a:ext>
            </a:extLst>
          </p:cNvPr>
          <p:cNvCxnSpPr/>
          <p:nvPr/>
        </p:nvCxnSpPr>
        <p:spPr>
          <a:xfrm>
            <a:off x="9724951" y="1682821"/>
            <a:ext cx="0" cy="1840791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Rechte verbindingslijn 24">
            <a:extLst>
              <a:ext uri="{FF2B5EF4-FFF2-40B4-BE49-F238E27FC236}">
                <a16:creationId xmlns:a16="http://schemas.microsoft.com/office/drawing/2014/main" id="{DC54345C-C76B-1A5B-9511-2EF4AC3E1666}"/>
              </a:ext>
            </a:extLst>
          </p:cNvPr>
          <p:cNvCxnSpPr>
            <a:cxnSpLocks/>
          </p:cNvCxnSpPr>
          <p:nvPr/>
        </p:nvCxnSpPr>
        <p:spPr>
          <a:xfrm>
            <a:off x="8913091" y="2140521"/>
            <a:ext cx="1607127" cy="90519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7" name="Rechte verbindingslijn 26">
            <a:extLst>
              <a:ext uri="{FF2B5EF4-FFF2-40B4-BE49-F238E27FC236}">
                <a16:creationId xmlns:a16="http://schemas.microsoft.com/office/drawing/2014/main" id="{A3F80527-EDDD-69DF-4B72-F934A0B51F5A}"/>
              </a:ext>
            </a:extLst>
          </p:cNvPr>
          <p:cNvCxnSpPr>
            <a:cxnSpLocks/>
          </p:cNvCxnSpPr>
          <p:nvPr/>
        </p:nvCxnSpPr>
        <p:spPr>
          <a:xfrm flipV="1">
            <a:off x="8913091" y="2140521"/>
            <a:ext cx="1675463" cy="90519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3" name="Rechte verbindingslijn 32">
            <a:extLst>
              <a:ext uri="{FF2B5EF4-FFF2-40B4-BE49-F238E27FC236}">
                <a16:creationId xmlns:a16="http://schemas.microsoft.com/office/drawing/2014/main" id="{A02FF50B-FA23-63D6-1CAD-5A0E9927495A}"/>
              </a:ext>
            </a:extLst>
          </p:cNvPr>
          <p:cNvCxnSpPr/>
          <p:nvPr/>
        </p:nvCxnSpPr>
        <p:spPr>
          <a:xfrm>
            <a:off x="7257950" y="3810849"/>
            <a:ext cx="0" cy="1840791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Rechte verbindingslijn 33">
            <a:extLst>
              <a:ext uri="{FF2B5EF4-FFF2-40B4-BE49-F238E27FC236}">
                <a16:creationId xmlns:a16="http://schemas.microsoft.com/office/drawing/2014/main" id="{894A12A1-D0A6-F6B4-A220-9D0A69C91ABD}"/>
              </a:ext>
            </a:extLst>
          </p:cNvPr>
          <p:cNvCxnSpPr/>
          <p:nvPr/>
        </p:nvCxnSpPr>
        <p:spPr>
          <a:xfrm>
            <a:off x="9622459" y="3810848"/>
            <a:ext cx="0" cy="1840791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Rechte verbindingslijn 34">
            <a:extLst>
              <a:ext uri="{FF2B5EF4-FFF2-40B4-BE49-F238E27FC236}">
                <a16:creationId xmlns:a16="http://schemas.microsoft.com/office/drawing/2014/main" id="{1DF04CA3-F41D-E103-9FE8-96E816F1FF54}"/>
              </a:ext>
            </a:extLst>
          </p:cNvPr>
          <p:cNvCxnSpPr/>
          <p:nvPr/>
        </p:nvCxnSpPr>
        <p:spPr>
          <a:xfrm>
            <a:off x="6291856" y="4756245"/>
            <a:ext cx="1932189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6" name="Rechte verbindingslijn 35">
            <a:extLst>
              <a:ext uri="{FF2B5EF4-FFF2-40B4-BE49-F238E27FC236}">
                <a16:creationId xmlns:a16="http://schemas.microsoft.com/office/drawing/2014/main" id="{523F7ED9-1198-D0B5-05CF-418C912C35D9}"/>
              </a:ext>
            </a:extLst>
          </p:cNvPr>
          <p:cNvCxnSpPr/>
          <p:nvPr/>
        </p:nvCxnSpPr>
        <p:spPr>
          <a:xfrm>
            <a:off x="8656365" y="4769617"/>
            <a:ext cx="1932189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7" name="Tekstvak 36">
            <a:extLst>
              <a:ext uri="{FF2B5EF4-FFF2-40B4-BE49-F238E27FC236}">
                <a16:creationId xmlns:a16="http://schemas.microsoft.com/office/drawing/2014/main" id="{08532ED8-050F-1144-F6E4-75D41F85DE70}"/>
              </a:ext>
            </a:extLst>
          </p:cNvPr>
          <p:cNvSpPr txBox="1"/>
          <p:nvPr/>
        </p:nvSpPr>
        <p:spPr>
          <a:xfrm>
            <a:off x="6675589" y="4236371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1</a:t>
            </a:r>
          </a:p>
        </p:txBody>
      </p:sp>
      <p:sp>
        <p:nvSpPr>
          <p:cNvPr id="38" name="Tekstvak 37">
            <a:extLst>
              <a:ext uri="{FF2B5EF4-FFF2-40B4-BE49-F238E27FC236}">
                <a16:creationId xmlns:a16="http://schemas.microsoft.com/office/drawing/2014/main" id="{770A2495-5E2B-10EF-1E06-9A20CE0F8CAD}"/>
              </a:ext>
            </a:extLst>
          </p:cNvPr>
          <p:cNvSpPr txBox="1"/>
          <p:nvPr/>
        </p:nvSpPr>
        <p:spPr>
          <a:xfrm>
            <a:off x="7524837" y="4236371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2</a:t>
            </a:r>
          </a:p>
        </p:txBody>
      </p:sp>
      <p:sp>
        <p:nvSpPr>
          <p:cNvPr id="39" name="Tekstvak 38">
            <a:extLst>
              <a:ext uri="{FF2B5EF4-FFF2-40B4-BE49-F238E27FC236}">
                <a16:creationId xmlns:a16="http://schemas.microsoft.com/office/drawing/2014/main" id="{4C59CFBE-AEDB-F213-EA3F-B3930EF1FDE1}"/>
              </a:ext>
            </a:extLst>
          </p:cNvPr>
          <p:cNvSpPr txBox="1"/>
          <p:nvPr/>
        </p:nvSpPr>
        <p:spPr>
          <a:xfrm>
            <a:off x="6741708" y="4926114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3</a:t>
            </a:r>
          </a:p>
        </p:txBody>
      </p:sp>
      <p:sp>
        <p:nvSpPr>
          <p:cNvPr id="40" name="Tekstvak 39">
            <a:extLst>
              <a:ext uri="{FF2B5EF4-FFF2-40B4-BE49-F238E27FC236}">
                <a16:creationId xmlns:a16="http://schemas.microsoft.com/office/drawing/2014/main" id="{854BB00D-6E68-2C64-3539-FF8B4565B89B}"/>
              </a:ext>
            </a:extLst>
          </p:cNvPr>
          <p:cNvSpPr txBox="1"/>
          <p:nvPr/>
        </p:nvSpPr>
        <p:spPr>
          <a:xfrm>
            <a:off x="7537959" y="4926967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4</a:t>
            </a:r>
          </a:p>
        </p:txBody>
      </p:sp>
      <p:sp>
        <p:nvSpPr>
          <p:cNvPr id="41" name="Tekstvak 40">
            <a:extLst>
              <a:ext uri="{FF2B5EF4-FFF2-40B4-BE49-F238E27FC236}">
                <a16:creationId xmlns:a16="http://schemas.microsoft.com/office/drawing/2014/main" id="{B5E60A2D-0BFF-2098-7A84-1B491C234CC0}"/>
              </a:ext>
            </a:extLst>
          </p:cNvPr>
          <p:cNvSpPr txBox="1"/>
          <p:nvPr/>
        </p:nvSpPr>
        <p:spPr>
          <a:xfrm>
            <a:off x="9106217" y="4225707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5</a:t>
            </a:r>
          </a:p>
        </p:txBody>
      </p:sp>
      <p:sp>
        <p:nvSpPr>
          <p:cNvPr id="42" name="Tekstvak 41">
            <a:extLst>
              <a:ext uri="{FF2B5EF4-FFF2-40B4-BE49-F238E27FC236}">
                <a16:creationId xmlns:a16="http://schemas.microsoft.com/office/drawing/2014/main" id="{6F25D9B0-4731-6B0D-2520-C201B3E64ADA}"/>
              </a:ext>
            </a:extLst>
          </p:cNvPr>
          <p:cNvSpPr txBox="1"/>
          <p:nvPr/>
        </p:nvSpPr>
        <p:spPr>
          <a:xfrm>
            <a:off x="9904739" y="4215618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6</a:t>
            </a:r>
          </a:p>
        </p:txBody>
      </p:sp>
      <p:sp>
        <p:nvSpPr>
          <p:cNvPr id="43" name="Tekstvak 42">
            <a:extLst>
              <a:ext uri="{FF2B5EF4-FFF2-40B4-BE49-F238E27FC236}">
                <a16:creationId xmlns:a16="http://schemas.microsoft.com/office/drawing/2014/main" id="{48FA0539-9A82-6344-CB09-58ED57E9736E}"/>
              </a:ext>
            </a:extLst>
          </p:cNvPr>
          <p:cNvSpPr txBox="1"/>
          <p:nvPr/>
        </p:nvSpPr>
        <p:spPr>
          <a:xfrm>
            <a:off x="9113929" y="4903533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3893088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  <p:bldP spid="21" grpId="0"/>
      <p:bldP spid="22" grpId="0"/>
      <p:bldP spid="37" grpId="0"/>
      <p:bldP spid="38" grpId="0"/>
      <p:bldP spid="39" grpId="0"/>
      <p:bldP spid="40" grpId="0"/>
      <p:bldP spid="41" grpId="0"/>
      <p:bldP spid="42" grpId="0"/>
      <p:bldP spid="4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69CD3E-5E33-4EB5-A2CE-C636605E6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</p:spPr>
        <p:txBody>
          <a:bodyPr rtlCol="0"/>
          <a:lstStyle/>
          <a:p>
            <a:pPr rtl="0"/>
            <a:r>
              <a:rPr lang="nl-NL" dirty="0"/>
              <a:t>Afspraken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3C0199F-A274-44C6-BF37-784A855E6E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nl-NL" b="1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Procenten</a:t>
            </a:r>
            <a:r>
              <a:rPr lang="nl-NL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ronden we altijd af op </a:t>
            </a:r>
            <a:r>
              <a:rPr lang="nl-NL" b="1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een decimaal </a:t>
            </a:r>
          </a:p>
          <a:p>
            <a:pPr lvl="0" rtl="0"/>
            <a:r>
              <a:rPr lang="nl-NL" b="1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Geld </a:t>
            </a:r>
            <a:r>
              <a:rPr lang="nl-NL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ronden we altijd af op </a:t>
            </a:r>
            <a:r>
              <a:rPr lang="nl-NL" b="1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twee decimalen </a:t>
            </a:r>
          </a:p>
          <a:p>
            <a:pPr lvl="0" rtl="0"/>
            <a:r>
              <a:rPr lang="nl-NL" b="1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Mensen </a:t>
            </a:r>
            <a:r>
              <a:rPr lang="nl-NL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ronden we altijd af op </a:t>
            </a:r>
            <a:r>
              <a:rPr lang="nl-NL" b="1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helen</a:t>
            </a:r>
          </a:p>
          <a:p>
            <a:pPr lvl="0" rtl="0"/>
            <a:endParaRPr lang="nl-NL" b="1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rtl="0"/>
            <a:endParaRPr lang="nl-NL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26" name="Picture 2" descr="Cyborg Half Menselijke Halve Robot Mens Met Groot Spieren En Ijzer Lim  Vector Illustratie - Illustration of lidmaten, geïsoleerd: 61177328">
            <a:extLst>
              <a:ext uri="{FF2B5EF4-FFF2-40B4-BE49-F238E27FC236}">
                <a16:creationId xmlns:a16="http://schemas.microsoft.com/office/drawing/2014/main" id="{1E287C87-F93C-3F2D-66EE-396E97D587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1581" y="3047999"/>
            <a:ext cx="3634509" cy="3634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94316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jdelijke aanduiding voor inhoud 1">
                <a:extLst>
                  <a:ext uri="{FF2B5EF4-FFF2-40B4-BE49-F238E27FC236}">
                    <a16:creationId xmlns:a16="http://schemas.microsoft.com/office/drawing/2014/main" id="{E9AC9DEC-40AA-5A98-F952-5FD72AC4384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20000"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nl-NL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nl-NL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nl-NL" dirty="0"/>
                  <a:t> deel van 50 euro  </a:t>
                </a:r>
              </a:p>
              <a:p>
                <a:endParaRPr lang="nl-NL" dirty="0"/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nl-NL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nl-NL" b="0" i="1" smtClean="0">
                            <a:latin typeface="Cambria Math" panose="02040503050406030204" pitchFamily="18" charset="0"/>
                          </a:rPr>
                          <m:t>12</m:t>
                        </m:r>
                      </m:den>
                    </m:f>
                    <m:r>
                      <a:rPr lang="nl-NL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nl-NL" dirty="0"/>
                  <a:t>van 48 mensen  		</a:t>
                </a:r>
              </a:p>
              <a:p>
                <a:endParaRPr lang="nl-NL" dirty="0"/>
              </a:p>
              <a:p>
                <a:r>
                  <a:rPr lang="nl-NL" dirty="0"/>
                  <a:t>Er zijn 600 mensen.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nl-NL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nl-NL" b="0" i="1" smtClean="0">
                            <a:latin typeface="Cambria Math" panose="02040503050406030204" pitchFamily="18" charset="0"/>
                          </a:rPr>
                          <m:t>18</m:t>
                        </m:r>
                      </m:den>
                    </m:f>
                  </m:oMath>
                </a14:m>
                <a:r>
                  <a:rPr lang="nl-NL" dirty="0"/>
                  <a:t> heeft een blauwe trui. 4</a:t>
                </a:r>
              </a:p>
              <a:p>
                <a:endParaRPr lang="nl-NL" dirty="0"/>
              </a:p>
              <a:p>
                <a:r>
                  <a:rPr lang="nl-NL" dirty="0"/>
                  <a:t>500 x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nl-NL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nl-NL" b="0" i="1" smtClean="0">
                            <a:latin typeface="Cambria Math" panose="02040503050406030204" pitchFamily="18" charset="0"/>
                          </a:rPr>
                          <m:t>25</m:t>
                        </m:r>
                      </m:den>
                    </m:f>
                  </m:oMath>
                </a14:m>
                <a:r>
                  <a:rPr lang="nl-NL" dirty="0"/>
                  <a:t>  =   </a:t>
                </a:r>
              </a:p>
            </p:txBody>
          </p:sp>
        </mc:Choice>
        <mc:Fallback>
          <p:sp>
            <p:nvSpPr>
              <p:cNvPr id="2" name="Tijdelijke aanduiding voor inhoud 1">
                <a:extLst>
                  <a:ext uri="{FF2B5EF4-FFF2-40B4-BE49-F238E27FC236}">
                    <a16:creationId xmlns:a16="http://schemas.microsoft.com/office/drawing/2014/main" id="{E9AC9DEC-40AA-5A98-F952-5FD72AC4384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444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el 2">
            <a:extLst>
              <a:ext uri="{FF2B5EF4-FFF2-40B4-BE49-F238E27FC236}">
                <a16:creationId xmlns:a16="http://schemas.microsoft.com/office/drawing/2014/main" id="{8D2D6491-7D1E-0692-C750-422B7D33CA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Snelle sommetjes met breuken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C1F9C902-C924-9CEA-1A77-473DE967DE29}"/>
              </a:ext>
            </a:extLst>
          </p:cNvPr>
          <p:cNvSpPr txBox="1"/>
          <p:nvPr/>
        </p:nvSpPr>
        <p:spPr>
          <a:xfrm>
            <a:off x="3749964" y="2149499"/>
            <a:ext cx="3376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i="1" dirty="0">
                <a:solidFill>
                  <a:srgbClr val="FF0000"/>
                </a:solidFill>
              </a:rPr>
              <a:t>50 : 7 = 7,1428….   Dus 7,14 euro 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CEE7061D-FF66-70FC-B473-4D71F2679B59}"/>
              </a:ext>
            </a:extLst>
          </p:cNvPr>
          <p:cNvSpPr txBox="1"/>
          <p:nvPr/>
        </p:nvSpPr>
        <p:spPr>
          <a:xfrm>
            <a:off x="3749964" y="3283587"/>
            <a:ext cx="3358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i="1" dirty="0">
                <a:solidFill>
                  <a:srgbClr val="FF0000"/>
                </a:solidFill>
              </a:rPr>
              <a:t>48 : 12 = 4   		Dus 4 mensen 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1AF4ACD9-0622-B5FE-0E70-E002960DE1B6}"/>
              </a:ext>
            </a:extLst>
          </p:cNvPr>
          <p:cNvSpPr txBox="1"/>
          <p:nvPr/>
        </p:nvSpPr>
        <p:spPr>
          <a:xfrm>
            <a:off x="6408161" y="4419661"/>
            <a:ext cx="39183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i="1" dirty="0">
                <a:solidFill>
                  <a:srgbClr val="FF0000"/>
                </a:solidFill>
              </a:rPr>
              <a:t>600 : 18 = 33,33333 …. Dus 33 mensen.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DACB619E-6446-FBE8-3817-770E8AF2CDE8}"/>
              </a:ext>
            </a:extLst>
          </p:cNvPr>
          <p:cNvSpPr txBox="1"/>
          <p:nvPr/>
        </p:nvSpPr>
        <p:spPr>
          <a:xfrm>
            <a:off x="3190196" y="4950971"/>
            <a:ext cx="2031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i="1" dirty="0">
                <a:solidFill>
                  <a:srgbClr val="FF0000"/>
                </a:solidFill>
              </a:rPr>
              <a:t>500 : 25 = 20   	</a:t>
            </a:r>
          </a:p>
        </p:txBody>
      </p:sp>
    </p:spTree>
    <p:extLst>
      <p:ext uri="{BB962C8B-B14F-4D97-AF65-F5344CB8AC3E}">
        <p14:creationId xmlns:p14="http://schemas.microsoft.com/office/powerpoint/2010/main" val="191406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31364C04-B694-CC94-1DC5-9EE561C367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TUUUUUURLIJK… wiskundigen zijn lui. </a:t>
            </a:r>
          </a:p>
          <a:p>
            <a:endParaRPr lang="nl-NL" dirty="0"/>
          </a:p>
          <a:p>
            <a:r>
              <a:rPr lang="nl-NL" dirty="0"/>
              <a:t>Zoek het breukenknopje op de rekenmachine.  </a:t>
            </a:r>
          </a:p>
          <a:p>
            <a:endParaRPr lang="nl-NL" dirty="0"/>
          </a:p>
          <a:p>
            <a:pPr marL="0" indent="0">
              <a:buNone/>
            </a:pPr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FF0AA6C0-CDAB-7DF5-0EC4-5CC4A22A5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Kan dit ook met de rekenmachine… ? </a:t>
            </a:r>
          </a:p>
        </p:txBody>
      </p:sp>
    </p:spTree>
    <p:extLst>
      <p:ext uri="{BB962C8B-B14F-4D97-AF65-F5344CB8AC3E}">
        <p14:creationId xmlns:p14="http://schemas.microsoft.com/office/powerpoint/2010/main" val="14749023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69CD3E-5E33-4EB5-A2CE-C636605E6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</p:spPr>
        <p:txBody>
          <a:bodyPr rtlCol="0"/>
          <a:lstStyle/>
          <a:p>
            <a:pPr rtl="0"/>
            <a:r>
              <a:rPr lang="nl-NL" dirty="0"/>
              <a:t>De breukentoets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3C0199F-A274-44C6-BF37-784A855E6E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marL="0" indent="0" rtl="0">
              <a:buNone/>
            </a:pPr>
            <a:endParaRPr lang="nl-NL" dirty="0"/>
          </a:p>
          <a:p>
            <a:pPr rtl="0"/>
            <a:endParaRPr lang="nl-NL" dirty="0"/>
          </a:p>
        </p:txBody>
      </p:sp>
      <p:pic>
        <p:nvPicPr>
          <p:cNvPr id="4" name="Afbeelding 3" descr="Afbeelding met elektronica, rekenmachine, tekst, Kantoorapparatuur&#10;&#10;Automatisch gegenereerde beschrijving">
            <a:extLst>
              <a:ext uri="{FF2B5EF4-FFF2-40B4-BE49-F238E27FC236}">
                <a16:creationId xmlns:a16="http://schemas.microsoft.com/office/drawing/2014/main" id="{B586E8C9-9BC9-DB31-4432-D5DA27530EC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3017" y="1784640"/>
            <a:ext cx="8700655" cy="4808541"/>
          </a:xfrm>
          <a:prstGeom prst="rect">
            <a:avLst/>
          </a:prstGeom>
        </p:spPr>
      </p:pic>
      <p:sp>
        <p:nvSpPr>
          <p:cNvPr id="6" name="Ovaal 5">
            <a:extLst>
              <a:ext uri="{FF2B5EF4-FFF2-40B4-BE49-F238E27FC236}">
                <a16:creationId xmlns:a16="http://schemas.microsoft.com/office/drawing/2014/main" id="{D3C537DB-1B99-DD3C-A00F-BCD124B0352C}"/>
              </a:ext>
            </a:extLst>
          </p:cNvPr>
          <p:cNvSpPr/>
          <p:nvPr/>
        </p:nvSpPr>
        <p:spPr>
          <a:xfrm>
            <a:off x="4618182" y="3943928"/>
            <a:ext cx="471054" cy="360218"/>
          </a:xfrm>
          <a:prstGeom prst="ellipse">
            <a:avLst/>
          </a:prstGeom>
          <a:noFill/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Ovaal 6">
            <a:extLst>
              <a:ext uri="{FF2B5EF4-FFF2-40B4-BE49-F238E27FC236}">
                <a16:creationId xmlns:a16="http://schemas.microsoft.com/office/drawing/2014/main" id="{972804E5-4DED-2571-1715-E7CE1F452F6F}"/>
              </a:ext>
            </a:extLst>
          </p:cNvPr>
          <p:cNvSpPr/>
          <p:nvPr/>
        </p:nvSpPr>
        <p:spPr>
          <a:xfrm>
            <a:off x="7302618" y="3943928"/>
            <a:ext cx="471054" cy="360218"/>
          </a:xfrm>
          <a:prstGeom prst="ellipse">
            <a:avLst/>
          </a:prstGeom>
          <a:noFill/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Ovaal 7">
            <a:extLst>
              <a:ext uri="{FF2B5EF4-FFF2-40B4-BE49-F238E27FC236}">
                <a16:creationId xmlns:a16="http://schemas.microsoft.com/office/drawing/2014/main" id="{361488D5-7BEB-0FD7-B520-63AEDE908732}"/>
              </a:ext>
            </a:extLst>
          </p:cNvPr>
          <p:cNvSpPr/>
          <p:nvPr/>
        </p:nvSpPr>
        <p:spPr>
          <a:xfrm>
            <a:off x="2318328" y="3763819"/>
            <a:ext cx="471054" cy="360218"/>
          </a:xfrm>
          <a:prstGeom prst="ellipse">
            <a:avLst/>
          </a:prstGeom>
          <a:noFill/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D1936C1B-EF55-6CB2-914B-86513FACC615}"/>
              </a:ext>
            </a:extLst>
          </p:cNvPr>
          <p:cNvSpPr txBox="1"/>
          <p:nvPr/>
        </p:nvSpPr>
        <p:spPr>
          <a:xfrm>
            <a:off x="9582092" y="1820269"/>
            <a:ext cx="1874981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B71E42"/>
                </a:solidFill>
              </a:rPr>
              <a:t>Dit is de </a:t>
            </a:r>
            <a:r>
              <a:rPr lang="nl-NL" u="sng" dirty="0">
                <a:solidFill>
                  <a:srgbClr val="B71E42"/>
                </a:solidFill>
              </a:rPr>
              <a:t>breukenknop</a:t>
            </a:r>
            <a:r>
              <a:rPr lang="nl-NL" dirty="0">
                <a:solidFill>
                  <a:srgbClr val="B71E42"/>
                </a:solidFill>
              </a:rPr>
              <a:t> op de rekenmachine. </a:t>
            </a:r>
          </a:p>
          <a:p>
            <a:endParaRPr lang="nl-NL" dirty="0">
              <a:solidFill>
                <a:srgbClr val="B71E42"/>
              </a:solidFill>
            </a:endParaRPr>
          </a:p>
          <a:p>
            <a:r>
              <a:rPr lang="nl-NL" dirty="0">
                <a:solidFill>
                  <a:srgbClr val="B71E42"/>
                </a:solidFill>
              </a:rPr>
              <a:t>Er komt een klein haakje tevoorschijn op het scherm. Dat is de deelstreep van de breuk. </a:t>
            </a:r>
          </a:p>
          <a:p>
            <a:endParaRPr lang="nl-NL" dirty="0">
              <a:solidFill>
                <a:srgbClr val="B71E42"/>
              </a:solidFill>
            </a:endParaRPr>
          </a:p>
          <a:p>
            <a:r>
              <a:rPr lang="nl-NL" u="sng" dirty="0">
                <a:solidFill>
                  <a:srgbClr val="B71E42"/>
                </a:solidFill>
              </a:rPr>
              <a:t>A b/c </a:t>
            </a:r>
          </a:p>
          <a:p>
            <a:r>
              <a:rPr lang="nl-NL" dirty="0">
                <a:solidFill>
                  <a:srgbClr val="B71E42"/>
                </a:solidFill>
              </a:rPr>
              <a:t>In de les ook wel ABC-toets genoemd </a:t>
            </a:r>
          </a:p>
        </p:txBody>
      </p:sp>
      <p:cxnSp>
        <p:nvCxnSpPr>
          <p:cNvPr id="11" name="Rechte verbindingslijn met pijl 10">
            <a:extLst>
              <a:ext uri="{FF2B5EF4-FFF2-40B4-BE49-F238E27FC236}">
                <a16:creationId xmlns:a16="http://schemas.microsoft.com/office/drawing/2014/main" id="{4BA69DF6-85B9-DCFE-65F3-C40F5019840D}"/>
              </a:ext>
            </a:extLst>
          </p:cNvPr>
          <p:cNvCxnSpPr/>
          <p:nvPr/>
        </p:nvCxnSpPr>
        <p:spPr>
          <a:xfrm>
            <a:off x="2175164" y="1564326"/>
            <a:ext cx="286327" cy="1921164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Rechte verbindingslijn met pijl 11">
            <a:extLst>
              <a:ext uri="{FF2B5EF4-FFF2-40B4-BE49-F238E27FC236}">
                <a16:creationId xmlns:a16="http://schemas.microsoft.com/office/drawing/2014/main" id="{50E8939D-EBFA-60A6-DD78-CBAB2E788994}"/>
              </a:ext>
            </a:extLst>
          </p:cNvPr>
          <p:cNvCxnSpPr/>
          <p:nvPr/>
        </p:nvCxnSpPr>
        <p:spPr>
          <a:xfrm>
            <a:off x="4454638" y="1912607"/>
            <a:ext cx="286327" cy="1921164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" name="Rechte verbindingslijn met pijl 12">
            <a:extLst>
              <a:ext uri="{FF2B5EF4-FFF2-40B4-BE49-F238E27FC236}">
                <a16:creationId xmlns:a16="http://schemas.microsoft.com/office/drawing/2014/main" id="{A16AB8AE-5E15-967D-E457-C0B98FEE158B}"/>
              </a:ext>
            </a:extLst>
          </p:cNvPr>
          <p:cNvCxnSpPr/>
          <p:nvPr/>
        </p:nvCxnSpPr>
        <p:spPr>
          <a:xfrm>
            <a:off x="7164710" y="1828312"/>
            <a:ext cx="286327" cy="1921164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20207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69CD3E-5E33-4EB5-A2CE-C636605E6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</p:spPr>
        <p:txBody>
          <a:bodyPr rtlCol="0"/>
          <a:lstStyle/>
          <a:p>
            <a:pPr rtl="0"/>
            <a:r>
              <a:rPr lang="nl-NL" dirty="0"/>
              <a:t>Breuken invoeren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kstvak 5">
                <a:extLst>
                  <a:ext uri="{FF2B5EF4-FFF2-40B4-BE49-F238E27FC236}">
                    <a16:creationId xmlns:a16="http://schemas.microsoft.com/office/drawing/2014/main" id="{75DAE07B-658B-D7FF-F80B-661830041053}"/>
                  </a:ext>
                </a:extLst>
              </p:cNvPr>
              <p:cNvSpPr txBox="1"/>
              <p:nvPr/>
            </p:nvSpPr>
            <p:spPr>
              <a:xfrm>
                <a:off x="1385454" y="2064327"/>
                <a:ext cx="8932574" cy="3925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nl-NL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nl-NL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nl-NL" dirty="0"/>
                  <a:t> wordt in de rekenmachine ingetoetst als      1       Ab/c      3     je ziet dan op je scherm 1   3 </a:t>
                </a:r>
                <a14:m>
                  <m:oMath xmlns:m="http://schemas.openxmlformats.org/officeDocument/2006/math">
                    <m:r>
                      <a:rPr lang="nl-NL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nl-NL" dirty="0"/>
              </a:p>
            </p:txBody>
          </p:sp>
        </mc:Choice>
        <mc:Fallback xmlns="">
          <p:sp>
            <p:nvSpPr>
              <p:cNvPr id="6" name="Tekstvak 5">
                <a:extLst>
                  <a:ext uri="{FF2B5EF4-FFF2-40B4-BE49-F238E27FC236}">
                    <a16:creationId xmlns:a16="http://schemas.microsoft.com/office/drawing/2014/main" id="{75DAE07B-658B-D7FF-F80B-6618300410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5454" y="2064327"/>
                <a:ext cx="8932574" cy="392543"/>
              </a:xfrm>
              <a:prstGeom prst="rect">
                <a:avLst/>
              </a:prstGeom>
              <a:blipFill>
                <a:blip r:embed="rId3"/>
                <a:stretch>
                  <a:fillRect l="-614" t="-6250" r="-68" b="-20313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hthoek 6">
            <a:extLst>
              <a:ext uri="{FF2B5EF4-FFF2-40B4-BE49-F238E27FC236}">
                <a16:creationId xmlns:a16="http://schemas.microsoft.com/office/drawing/2014/main" id="{88AF917B-378C-5B44-7EFF-16BB679C1B95}"/>
              </a:ext>
            </a:extLst>
          </p:cNvPr>
          <p:cNvSpPr/>
          <p:nvPr/>
        </p:nvSpPr>
        <p:spPr>
          <a:xfrm>
            <a:off x="5551055" y="2101270"/>
            <a:ext cx="314036" cy="318655"/>
          </a:xfrm>
          <a:prstGeom prst="rect">
            <a:avLst/>
          </a:prstGeom>
          <a:noFill/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A50F449A-F2B0-CEAE-D0AE-37601C92754B}"/>
              </a:ext>
            </a:extLst>
          </p:cNvPr>
          <p:cNvSpPr/>
          <p:nvPr/>
        </p:nvSpPr>
        <p:spPr>
          <a:xfrm>
            <a:off x="6095999" y="2101270"/>
            <a:ext cx="591127" cy="318655"/>
          </a:xfrm>
          <a:prstGeom prst="rect">
            <a:avLst/>
          </a:prstGeom>
          <a:noFill/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A8ADD907-7C12-6246-71A4-7F6B48F3B3F1}"/>
              </a:ext>
            </a:extLst>
          </p:cNvPr>
          <p:cNvSpPr/>
          <p:nvPr/>
        </p:nvSpPr>
        <p:spPr>
          <a:xfrm>
            <a:off x="6857094" y="2101269"/>
            <a:ext cx="387928" cy="318655"/>
          </a:xfrm>
          <a:prstGeom prst="rect">
            <a:avLst/>
          </a:prstGeom>
          <a:noFill/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L-vorm 9">
            <a:extLst>
              <a:ext uri="{FF2B5EF4-FFF2-40B4-BE49-F238E27FC236}">
                <a16:creationId xmlns:a16="http://schemas.microsoft.com/office/drawing/2014/main" id="{DD93CE49-BE01-1DAF-FFC7-742990E83B15}"/>
              </a:ext>
            </a:extLst>
          </p:cNvPr>
          <p:cNvSpPr/>
          <p:nvPr/>
        </p:nvSpPr>
        <p:spPr>
          <a:xfrm flipH="1">
            <a:off x="9836727" y="2281382"/>
            <a:ext cx="129310" cy="175488"/>
          </a:xfrm>
          <a:prstGeom prst="corner">
            <a:avLst/>
          </a:prstGeom>
          <a:solidFill>
            <a:srgbClr val="B71E42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kstvak 10">
                <a:extLst>
                  <a:ext uri="{FF2B5EF4-FFF2-40B4-BE49-F238E27FC236}">
                    <a16:creationId xmlns:a16="http://schemas.microsoft.com/office/drawing/2014/main" id="{74586A32-D1ED-AF81-9A43-D848BBC8A3CA}"/>
                  </a:ext>
                </a:extLst>
              </p:cNvPr>
              <p:cNvSpPr txBox="1"/>
              <p:nvPr/>
            </p:nvSpPr>
            <p:spPr>
              <a:xfrm>
                <a:off x="1385454" y="3043382"/>
                <a:ext cx="9818393" cy="3920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nl-NL" b="0" i="1" smtClean="0">
                        <a:latin typeface="Cambria Math" panose="02040503050406030204" pitchFamily="18" charset="0"/>
                      </a:rPr>
                      <m:t>2</m:t>
                    </m:r>
                    <m:f>
                      <m:fPr>
                        <m:ctrlPr>
                          <a:rPr lang="nl-NL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nl-NL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nl-NL" dirty="0"/>
                  <a:t> wordt in de rekenmachine ingetoetst als      2    Ab/c  4     Ab/c    9     je ziet dan op je scherm 2  4  9</a:t>
                </a:r>
              </a:p>
            </p:txBody>
          </p:sp>
        </mc:Choice>
        <mc:Fallback xmlns="">
          <p:sp>
            <p:nvSpPr>
              <p:cNvPr id="11" name="Tekstvak 10">
                <a:extLst>
                  <a:ext uri="{FF2B5EF4-FFF2-40B4-BE49-F238E27FC236}">
                    <a16:creationId xmlns:a16="http://schemas.microsoft.com/office/drawing/2014/main" id="{74586A32-D1ED-AF81-9A43-D848BBC8A3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5454" y="3043382"/>
                <a:ext cx="9818393" cy="392030"/>
              </a:xfrm>
              <a:prstGeom prst="rect">
                <a:avLst/>
              </a:prstGeom>
              <a:blipFill>
                <a:blip r:embed="rId4"/>
                <a:stretch>
                  <a:fillRect l="-807" t="-6154" r="-559" b="-20000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hthoek 11">
            <a:extLst>
              <a:ext uri="{FF2B5EF4-FFF2-40B4-BE49-F238E27FC236}">
                <a16:creationId xmlns:a16="http://schemas.microsoft.com/office/drawing/2014/main" id="{33E13683-203A-FAD1-9F68-748F8E11FA8A}"/>
              </a:ext>
            </a:extLst>
          </p:cNvPr>
          <p:cNvSpPr/>
          <p:nvPr/>
        </p:nvSpPr>
        <p:spPr>
          <a:xfrm>
            <a:off x="5708073" y="3080069"/>
            <a:ext cx="314036" cy="318655"/>
          </a:xfrm>
          <a:prstGeom prst="rect">
            <a:avLst/>
          </a:prstGeom>
          <a:noFill/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05867A1B-91F1-792C-402B-CA41E5E2EF63}"/>
              </a:ext>
            </a:extLst>
          </p:cNvPr>
          <p:cNvSpPr/>
          <p:nvPr/>
        </p:nvSpPr>
        <p:spPr>
          <a:xfrm>
            <a:off x="6687126" y="3080069"/>
            <a:ext cx="314036" cy="318655"/>
          </a:xfrm>
          <a:prstGeom prst="rect">
            <a:avLst/>
          </a:prstGeom>
          <a:noFill/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EE5C1777-DAA5-8ED2-5DB7-EE3296E80C67}"/>
              </a:ext>
            </a:extLst>
          </p:cNvPr>
          <p:cNvSpPr/>
          <p:nvPr/>
        </p:nvSpPr>
        <p:spPr>
          <a:xfrm>
            <a:off x="7666178" y="3080067"/>
            <a:ext cx="314036" cy="318655"/>
          </a:xfrm>
          <a:prstGeom prst="rect">
            <a:avLst/>
          </a:prstGeom>
          <a:noFill/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Rechthoek 14">
            <a:extLst>
              <a:ext uri="{FF2B5EF4-FFF2-40B4-BE49-F238E27FC236}">
                <a16:creationId xmlns:a16="http://schemas.microsoft.com/office/drawing/2014/main" id="{B118863A-A44A-88DE-E839-F161DF8BE6D9}"/>
              </a:ext>
            </a:extLst>
          </p:cNvPr>
          <p:cNvSpPr/>
          <p:nvPr/>
        </p:nvSpPr>
        <p:spPr>
          <a:xfrm>
            <a:off x="6059054" y="3093921"/>
            <a:ext cx="591127" cy="318655"/>
          </a:xfrm>
          <a:prstGeom prst="rect">
            <a:avLst/>
          </a:prstGeom>
          <a:noFill/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Rechthoek 15">
            <a:extLst>
              <a:ext uri="{FF2B5EF4-FFF2-40B4-BE49-F238E27FC236}">
                <a16:creationId xmlns:a16="http://schemas.microsoft.com/office/drawing/2014/main" id="{A98976EA-2616-38A6-3E37-84AAAE7ED26C}"/>
              </a:ext>
            </a:extLst>
          </p:cNvPr>
          <p:cNvSpPr/>
          <p:nvPr/>
        </p:nvSpPr>
        <p:spPr>
          <a:xfrm>
            <a:off x="7038106" y="3080067"/>
            <a:ext cx="591127" cy="318655"/>
          </a:xfrm>
          <a:prstGeom prst="rect">
            <a:avLst/>
          </a:prstGeom>
          <a:noFill/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L-vorm 16">
            <a:extLst>
              <a:ext uri="{FF2B5EF4-FFF2-40B4-BE49-F238E27FC236}">
                <a16:creationId xmlns:a16="http://schemas.microsoft.com/office/drawing/2014/main" id="{11CC3F09-B24E-BD3E-2F16-856E4747F13F}"/>
              </a:ext>
            </a:extLst>
          </p:cNvPr>
          <p:cNvSpPr/>
          <p:nvPr/>
        </p:nvSpPr>
        <p:spPr>
          <a:xfrm flipH="1">
            <a:off x="10594612" y="3237088"/>
            <a:ext cx="129310" cy="175488"/>
          </a:xfrm>
          <a:prstGeom prst="corner">
            <a:avLst/>
          </a:prstGeom>
          <a:solidFill>
            <a:srgbClr val="B71E42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L-vorm 17">
            <a:extLst>
              <a:ext uri="{FF2B5EF4-FFF2-40B4-BE49-F238E27FC236}">
                <a16:creationId xmlns:a16="http://schemas.microsoft.com/office/drawing/2014/main" id="{C3D2148E-0E99-CF77-F7C8-0D57961D86DE}"/>
              </a:ext>
            </a:extLst>
          </p:cNvPr>
          <p:cNvSpPr/>
          <p:nvPr/>
        </p:nvSpPr>
        <p:spPr>
          <a:xfrm flipH="1">
            <a:off x="10832983" y="3253512"/>
            <a:ext cx="129310" cy="175488"/>
          </a:xfrm>
          <a:prstGeom prst="corner">
            <a:avLst/>
          </a:prstGeom>
          <a:solidFill>
            <a:srgbClr val="B71E42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DA50D8DD-0657-CE51-686F-09BAE0DF8019}"/>
              </a:ext>
            </a:extLst>
          </p:cNvPr>
          <p:cNvSpPr txBox="1"/>
          <p:nvPr/>
        </p:nvSpPr>
        <p:spPr>
          <a:xfrm>
            <a:off x="1385454" y="3906982"/>
            <a:ext cx="81187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Welke som je ook moet invoeren, dat maakt niet uit. </a:t>
            </a:r>
          </a:p>
          <a:p>
            <a:r>
              <a:rPr lang="nl-NL" dirty="0"/>
              <a:t>De rekenmachine doet het werk voor jou! </a:t>
            </a:r>
          </a:p>
          <a:p>
            <a:r>
              <a:rPr lang="nl-NL" dirty="0"/>
              <a:t>Je hoeft het alleen goed in te voeren in de rekenmachine.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kstvak 19">
                <a:extLst>
                  <a:ext uri="{FF2B5EF4-FFF2-40B4-BE49-F238E27FC236}">
                    <a16:creationId xmlns:a16="http://schemas.microsoft.com/office/drawing/2014/main" id="{8EF020C4-F1AC-506F-1292-2F6FF8387369}"/>
                  </a:ext>
                </a:extLst>
              </p:cNvPr>
              <p:cNvSpPr txBox="1"/>
              <p:nvPr/>
            </p:nvSpPr>
            <p:spPr>
              <a:xfrm>
                <a:off x="1398804" y="5209309"/>
                <a:ext cx="6993902" cy="39356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nl-NL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nl-NL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nl-NL" dirty="0"/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nl-NL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nl-NL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nl-NL" dirty="0"/>
                  <a:t> wordt in de rekenmachine ingetoetst als    1 Ab/c 3 + 2 Ab/c 8 =  ….. </a:t>
                </a:r>
              </a:p>
            </p:txBody>
          </p:sp>
        </mc:Choice>
        <mc:Fallback xmlns="">
          <p:sp>
            <p:nvSpPr>
              <p:cNvPr id="20" name="Tekstvak 19">
                <a:extLst>
                  <a:ext uri="{FF2B5EF4-FFF2-40B4-BE49-F238E27FC236}">
                    <a16:creationId xmlns:a16="http://schemas.microsoft.com/office/drawing/2014/main" id="{8EF020C4-F1AC-506F-1292-2F6FF83873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8804" y="5209309"/>
                <a:ext cx="6993902" cy="393569"/>
              </a:xfrm>
              <a:prstGeom prst="rect">
                <a:avLst/>
              </a:prstGeom>
              <a:blipFill>
                <a:blip r:embed="rId5"/>
                <a:stretch>
                  <a:fillRect l="-784" t="-6250" r="-1655" b="-20313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30739025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e">
  <a:themeElements>
    <a:clrScheme name="Custom 10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84582C"/>
      </a:accent2>
      <a:accent3>
        <a:srgbClr val="002060"/>
      </a:accent3>
      <a:accent4>
        <a:srgbClr val="586EA6"/>
      </a:accent4>
      <a:accent5>
        <a:srgbClr val="586EA6"/>
      </a:accent5>
      <a:accent6>
        <a:srgbClr val="6892A0"/>
      </a:accent6>
      <a:hlink>
        <a:srgbClr val="B71E42"/>
      </a:hlink>
      <a:folHlink>
        <a:srgbClr val="586EA6"/>
      </a:folHlink>
    </a:clrScheme>
    <a:fontScheme name="Default">
      <a:majorFont>
        <a:latin typeface="Gill Sans MT"/>
        <a:ea typeface=""/>
        <a:cs typeface=""/>
      </a:majorFont>
      <a:minorFont>
        <a:latin typeface="Gill Sans MT"/>
        <a:ea typeface=""/>
        <a:cs typeface="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>
    <a:spDef>
      <a:spPr>
        <a:solidFill>
          <a:srgbClr val="B71E4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  <a:lnDef>
      <a:spPr>
        <a:ln w="31750"/>
      </a:spPr>
      <a:bodyPr/>
      <a:lstStyle/>
      <a:style>
        <a:lnRef idx="3">
          <a:schemeClr val="accent1"/>
        </a:lnRef>
        <a:fillRef idx="0">
          <a:schemeClr val="accent1"/>
        </a:fillRef>
        <a:effectRef idx="2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_30478197_TF66921596" id="{A6E5CAA6-8CA8-4A86-8EDB-B61E8C48BF61}" vid="{A3DF979C-A155-43F5-A274-E0C6501FCEA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10" ma:contentTypeDescription="Create a new document." ma:contentTypeScope="" ma:versionID="e3b47856d4cf355c0dacb39e1084d14f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845a615265fdb1f7b12cc65ac20ecbd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  <xsd:element ref="ns2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7" nillable="true" ma:displayName="MediaServiceAuto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0ECC70E-6674-4337-B48B-AF4F8832F1E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16B76F2-1AE1-4A2A-A5B3-D462CC5E81F8}">
  <ds:schemaRefs>
    <ds:schemaRef ds:uri="http://schemas.microsoft.com/office/infopath/2007/PartnerControls"/>
    <ds:schemaRef ds:uri="http://schemas.microsoft.com/office/2006/documentManagement/types"/>
    <ds:schemaRef ds:uri="fb0879af-3eba-417a-a55a-ffe6dcd6ca77"/>
    <ds:schemaRef ds:uri="http://purl.org/dc/terms/"/>
    <ds:schemaRef ds:uri="http://purl.org/dc/dcmitype/"/>
    <ds:schemaRef ds:uri="http://schemas.microsoft.com/sharepoint/v3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6dc4bcd6-49db-4c07-9060-8acfc67cef9f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D2BAE40F-4B14-4E0B-9265-745AD5E2D42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Presentatie van mijn uitvinding</Template>
  <TotalTime>21</TotalTime>
  <Words>442</Words>
  <Application>Microsoft Office PowerPoint</Application>
  <PresentationFormat>Breedbeeld</PresentationFormat>
  <Paragraphs>83</Paragraphs>
  <Slides>11</Slides>
  <Notes>8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Cambria Math</vt:lpstr>
      <vt:lpstr>Gill Sans MT</vt:lpstr>
      <vt:lpstr>Tahoma</vt:lpstr>
      <vt:lpstr>Galerie</vt:lpstr>
      <vt:lpstr>H6.1 Basiskennis breuken </vt:lpstr>
      <vt:lpstr>Begrippen </vt:lpstr>
      <vt:lpstr>Wat deden breuken ook alweer? </vt:lpstr>
      <vt:lpstr>Helen en breuken</vt:lpstr>
      <vt:lpstr>Afspraken </vt:lpstr>
      <vt:lpstr>Snelle sommetjes met breuken</vt:lpstr>
      <vt:lpstr>Kan dit ook met de rekenmachine… ? </vt:lpstr>
      <vt:lpstr>De breukentoets </vt:lpstr>
      <vt:lpstr>Breuken invoeren</vt:lpstr>
      <vt:lpstr>De breukentoets </vt:lpstr>
      <vt:lpstr>Een som met de breukentoets 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Löwik, TRA (Tessa)</cp:lastModifiedBy>
  <cp:revision>1</cp:revision>
  <dcterms:created xsi:type="dcterms:W3CDTF">2021-02-09T09:48:57Z</dcterms:created>
  <dcterms:modified xsi:type="dcterms:W3CDTF">2025-03-18T09:39:10Z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0x010100DEEA25CC0A0AC24199CDC46C25B8B0BC</vt:lpwstr>
  </property>
</Properties>
</file>