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9" r:id="rId7"/>
    <p:sldId id="261" r:id="rId8"/>
    <p:sldId id="258" r:id="rId9"/>
    <p:sldId id="262" r:id="rId10"/>
    <p:sldId id="263" r:id="rId11"/>
    <p:sldId id="265" r:id="rId12"/>
    <p:sldId id="264" r:id="rId13"/>
    <p:sldId id="266" r:id="rId14"/>
    <p:sldId id="267" r:id="rId15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5406B-6539-4B94-85C4-DB37E2E57ED1}" v="372" dt="2025-03-18T09:38:51.539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öwik, TRA (Tessa)" userId="40476c4e-8389-4d2b-814e-f6efb60b8bfc" providerId="ADAL" clId="{ED25406B-6539-4B94-85C4-DB37E2E57ED1}"/>
    <pc:docChg chg="undo custSel mod addSld modSld sldOrd">
      <pc:chgData name="Löwik, TRA (Tessa)" userId="40476c4e-8389-4d2b-814e-f6efb60b8bfc" providerId="ADAL" clId="{ED25406B-6539-4B94-85C4-DB37E2E57ED1}" dt="2025-03-18T09:39:08.343" v="587" actId="20577"/>
      <pc:docMkLst>
        <pc:docMk/>
      </pc:docMkLst>
      <pc:sldChg chg="modSp mod">
        <pc:chgData name="Löwik, TRA (Tessa)" userId="40476c4e-8389-4d2b-814e-f6efb60b8bfc" providerId="ADAL" clId="{ED25406B-6539-4B94-85C4-DB37E2E57ED1}" dt="2025-03-18T09:39:08.343" v="587" actId="20577"/>
        <pc:sldMkLst>
          <pc:docMk/>
          <pc:sldMk cId="410429437" sldId="256"/>
        </pc:sldMkLst>
        <pc:spChg chg="mod">
          <ac:chgData name="Löwik, TRA (Tessa)" userId="40476c4e-8389-4d2b-814e-f6efb60b8bfc" providerId="ADAL" clId="{ED25406B-6539-4B94-85C4-DB37E2E57ED1}" dt="2025-03-18T09:39:08.343" v="587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addSp delSp modSp new mod modAnim">
        <pc:chgData name="Löwik, TRA (Tessa)" userId="40476c4e-8389-4d2b-814e-f6efb60b8bfc" providerId="ADAL" clId="{ED25406B-6539-4B94-85C4-DB37E2E57ED1}" dt="2025-03-18T09:36:41.645" v="537" actId="6549"/>
        <pc:sldMkLst>
          <pc:docMk/>
          <pc:sldMk cId="191406965" sldId="262"/>
        </pc:sldMkLst>
        <pc:spChg chg="mod">
          <ac:chgData name="Löwik, TRA (Tessa)" userId="40476c4e-8389-4d2b-814e-f6efb60b8bfc" providerId="ADAL" clId="{ED25406B-6539-4B94-85C4-DB37E2E57ED1}" dt="2025-03-18T09:36:04.539" v="494" actId="20577"/>
          <ac:spMkLst>
            <pc:docMk/>
            <pc:sldMk cId="191406965" sldId="262"/>
            <ac:spMk id="2" creationId="{E9AC9DEC-40AA-5A98-F952-5FD72AC43849}"/>
          </ac:spMkLst>
        </pc:spChg>
        <pc:spChg chg="mod">
          <ac:chgData name="Löwik, TRA (Tessa)" userId="40476c4e-8389-4d2b-814e-f6efb60b8bfc" providerId="ADAL" clId="{ED25406B-6539-4B94-85C4-DB37E2E57ED1}" dt="2025-03-18T09:18:53.140" v="33" actId="20577"/>
          <ac:spMkLst>
            <pc:docMk/>
            <pc:sldMk cId="191406965" sldId="262"/>
            <ac:spMk id="3" creationId="{8D2D6491-7D1E-0692-C750-422B7D33CA93}"/>
          </ac:spMkLst>
        </pc:spChg>
        <pc:spChg chg="add del mod">
          <ac:chgData name="Löwik, TRA (Tessa)" userId="40476c4e-8389-4d2b-814e-f6efb60b8bfc" providerId="ADAL" clId="{ED25406B-6539-4B94-85C4-DB37E2E57ED1}" dt="2025-03-18T09:21:00.368" v="168"/>
          <ac:spMkLst>
            <pc:docMk/>
            <pc:sldMk cId="191406965" sldId="262"/>
            <ac:spMk id="4" creationId="{07DDDE28-78BD-935E-F99C-E245CD3A0E2D}"/>
          </ac:spMkLst>
        </pc:spChg>
        <pc:spChg chg="add mod">
          <ac:chgData name="Löwik, TRA (Tessa)" userId="40476c4e-8389-4d2b-814e-f6efb60b8bfc" providerId="ADAL" clId="{ED25406B-6539-4B94-85C4-DB37E2E57ED1}" dt="2025-03-18T09:25:10.563" v="320" actId="1076"/>
          <ac:spMkLst>
            <pc:docMk/>
            <pc:sldMk cId="191406965" sldId="262"/>
            <ac:spMk id="5" creationId="{C1F9C902-C924-9CEA-1A77-473DE967DE29}"/>
          </ac:spMkLst>
        </pc:spChg>
        <pc:spChg chg="add mod">
          <ac:chgData name="Löwik, TRA (Tessa)" userId="40476c4e-8389-4d2b-814e-f6efb60b8bfc" providerId="ADAL" clId="{ED25406B-6539-4B94-85C4-DB37E2E57ED1}" dt="2025-03-18T09:25:07.726" v="319" actId="1076"/>
          <ac:spMkLst>
            <pc:docMk/>
            <pc:sldMk cId="191406965" sldId="262"/>
            <ac:spMk id="6" creationId="{CEE7061D-FF66-70FC-B473-4D71F2679B59}"/>
          </ac:spMkLst>
        </pc:spChg>
        <pc:spChg chg="add mod">
          <ac:chgData name="Löwik, TRA (Tessa)" userId="40476c4e-8389-4d2b-814e-f6efb60b8bfc" providerId="ADAL" clId="{ED25406B-6539-4B94-85C4-DB37E2E57ED1}" dt="2025-03-18T09:24:49.278" v="316" actId="20577"/>
          <ac:spMkLst>
            <pc:docMk/>
            <pc:sldMk cId="191406965" sldId="262"/>
            <ac:spMk id="7" creationId="{1AF4ACD9-0622-B5FE-0E70-E002960DE1B6}"/>
          </ac:spMkLst>
        </pc:spChg>
        <pc:spChg chg="add mod">
          <ac:chgData name="Löwik, TRA (Tessa)" userId="40476c4e-8389-4d2b-814e-f6efb60b8bfc" providerId="ADAL" clId="{ED25406B-6539-4B94-85C4-DB37E2E57ED1}" dt="2025-03-18T09:36:41.645" v="537" actId="6549"/>
          <ac:spMkLst>
            <pc:docMk/>
            <pc:sldMk cId="191406965" sldId="262"/>
            <ac:spMk id="8" creationId="{DACB619E-6446-FBE8-3817-770E8AF2CDE8}"/>
          </ac:spMkLst>
        </pc:spChg>
      </pc:sldChg>
      <pc:sldChg chg="modSp new mod">
        <pc:chgData name="Löwik, TRA (Tessa)" userId="40476c4e-8389-4d2b-814e-f6efb60b8bfc" providerId="ADAL" clId="{ED25406B-6539-4B94-85C4-DB37E2E57ED1}" dt="2025-03-18T09:37:12.617" v="579" actId="20577"/>
        <pc:sldMkLst>
          <pc:docMk/>
          <pc:sldMk cId="1474902379" sldId="263"/>
        </pc:sldMkLst>
        <pc:spChg chg="mod">
          <ac:chgData name="Löwik, TRA (Tessa)" userId="40476c4e-8389-4d2b-814e-f6efb60b8bfc" providerId="ADAL" clId="{ED25406B-6539-4B94-85C4-DB37E2E57ED1}" dt="2025-03-18T09:37:12.617" v="579" actId="20577"/>
          <ac:spMkLst>
            <pc:docMk/>
            <pc:sldMk cId="1474902379" sldId="263"/>
            <ac:spMk id="2" creationId="{31364C04-B694-CC94-1DC5-9EE561C36788}"/>
          </ac:spMkLst>
        </pc:spChg>
        <pc:spChg chg="mod">
          <ac:chgData name="Löwik, TRA (Tessa)" userId="40476c4e-8389-4d2b-814e-f6efb60b8bfc" providerId="ADAL" clId="{ED25406B-6539-4B94-85C4-DB37E2E57ED1}" dt="2025-03-18T09:35:05.604" v="359" actId="20577"/>
          <ac:spMkLst>
            <pc:docMk/>
            <pc:sldMk cId="1474902379" sldId="263"/>
            <ac:spMk id="3" creationId="{FF0AA6C0-CDAB-7DF5-0EC4-5CC4A22A5964}"/>
          </ac:spMkLst>
        </pc:spChg>
      </pc:sldChg>
      <pc:sldChg chg="add">
        <pc:chgData name="Löwik, TRA (Tessa)" userId="40476c4e-8389-4d2b-814e-f6efb60b8bfc" providerId="ADAL" clId="{ED25406B-6539-4B94-85C4-DB37E2E57ED1}" dt="2025-03-18T09:37:56.552" v="580"/>
        <pc:sldMkLst>
          <pc:docMk/>
          <pc:sldMk cId="1330739025" sldId="264"/>
        </pc:sldMkLst>
      </pc:sldChg>
      <pc:sldChg chg="add ord setBg">
        <pc:chgData name="Löwik, TRA (Tessa)" userId="40476c4e-8389-4d2b-814e-f6efb60b8bfc" providerId="ADAL" clId="{ED25406B-6539-4B94-85C4-DB37E2E57ED1}" dt="2025-03-18T09:38:13.366" v="583"/>
        <pc:sldMkLst>
          <pc:docMk/>
          <pc:sldMk cId="3352020720" sldId="265"/>
        </pc:sldMkLst>
      </pc:sldChg>
      <pc:sldChg chg="add setBg">
        <pc:chgData name="Löwik, TRA (Tessa)" userId="40476c4e-8389-4d2b-814e-f6efb60b8bfc" providerId="ADAL" clId="{ED25406B-6539-4B94-85C4-DB37E2E57ED1}" dt="2025-03-18T09:38:32.317" v="584"/>
        <pc:sldMkLst>
          <pc:docMk/>
          <pc:sldMk cId="3282933968" sldId="266"/>
        </pc:sldMkLst>
      </pc:sldChg>
      <pc:sldChg chg="add">
        <pc:chgData name="Löwik, TRA (Tessa)" userId="40476c4e-8389-4d2b-814e-f6efb60b8bfc" providerId="ADAL" clId="{ED25406B-6539-4B94-85C4-DB37E2E57ED1}" dt="2025-03-18T09:38:51.538" v="585"/>
        <pc:sldMkLst>
          <pc:docMk/>
          <pc:sldMk cId="3667111996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18-3-2025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5974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10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18-3-2025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18-3-2025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18-3-2025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18-3-2025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18-3-2025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18-3-2025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18-3-2025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18-3-2025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18-3-2025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18-3-2025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18-3-2025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8800"/>
              <a:t>H6.1</a:t>
            </a:r>
            <a:br>
              <a:rPr lang="nl-NL" sz="4400" dirty="0"/>
            </a:br>
            <a:r>
              <a:rPr lang="nl-NL" sz="4400" dirty="0"/>
              <a:t>Basiskennis breuken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De breukentoets </a:t>
            </a:r>
          </a:p>
        </p:txBody>
      </p:sp>
      <p:pic>
        <p:nvPicPr>
          <p:cNvPr id="6" name="Afbeelding 5" descr="Afbeelding met rekenmachine, elektronica, tekst&#10;&#10;Automatisch gegenereerde beschrijving">
            <a:extLst>
              <a:ext uri="{FF2B5EF4-FFF2-40B4-BE49-F238E27FC236}">
                <a16:creationId xmlns:a16="http://schemas.microsoft.com/office/drawing/2014/main" id="{BAA82F78-3C56-97D8-4735-E9DD3B2891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79" r="27704"/>
          <a:stretch/>
        </p:blipFill>
        <p:spPr>
          <a:xfrm>
            <a:off x="6500353" y="1388499"/>
            <a:ext cx="2502072" cy="5461089"/>
          </a:xfrm>
          <a:prstGeom prst="rect">
            <a:avLst/>
          </a:prstGeom>
        </p:spPr>
      </p:pic>
      <p:pic>
        <p:nvPicPr>
          <p:cNvPr id="7" name="Afbeelding 6" descr="Afbeelding met elektronica, rekenmachine, tekst&#10;&#10;Automatisch gegenereerde beschrijving">
            <a:extLst>
              <a:ext uri="{FF2B5EF4-FFF2-40B4-BE49-F238E27FC236}">
                <a16:creationId xmlns:a16="http://schemas.microsoft.com/office/drawing/2014/main" id="{81CCCD9D-3925-D605-A41A-22A442C2C3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695" y="1596810"/>
            <a:ext cx="2406882" cy="5054452"/>
          </a:xfrm>
          <a:prstGeom prst="rect">
            <a:avLst/>
          </a:prstGeom>
        </p:spPr>
      </p:pic>
      <p:pic>
        <p:nvPicPr>
          <p:cNvPr id="8" name="Afbeelding 7" descr="Afbeelding met elektronica, tekst, rekenmachine, Kantoorapparatuur&#10;&#10;Automatisch gegenereerde beschrijving">
            <a:extLst>
              <a:ext uri="{FF2B5EF4-FFF2-40B4-BE49-F238E27FC236}">
                <a16:creationId xmlns:a16="http://schemas.microsoft.com/office/drawing/2014/main" id="{976F821B-C810-21BE-B2D4-9EF14C5B11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783" y="1586827"/>
            <a:ext cx="2502072" cy="5064435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33A09B0B-1528-1D6E-457F-4445D9006CB6}"/>
              </a:ext>
            </a:extLst>
          </p:cNvPr>
          <p:cNvSpPr/>
          <p:nvPr/>
        </p:nvSpPr>
        <p:spPr>
          <a:xfrm>
            <a:off x="1171145" y="4252507"/>
            <a:ext cx="563418" cy="554181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BF73F9F6-BEE1-88AE-B1D1-DB2E5FB2CE45}"/>
              </a:ext>
            </a:extLst>
          </p:cNvPr>
          <p:cNvSpPr/>
          <p:nvPr/>
        </p:nvSpPr>
        <p:spPr>
          <a:xfrm>
            <a:off x="3806367" y="3948546"/>
            <a:ext cx="563418" cy="554181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43B75C9-956F-1B41-49ED-2F9D0E875195}"/>
              </a:ext>
            </a:extLst>
          </p:cNvPr>
          <p:cNvSpPr/>
          <p:nvPr/>
        </p:nvSpPr>
        <p:spPr>
          <a:xfrm>
            <a:off x="6573043" y="3975417"/>
            <a:ext cx="563418" cy="554181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508DB7D2-9F3E-4798-9DE6-230596344A79}"/>
              </a:ext>
            </a:extLst>
          </p:cNvPr>
          <p:cNvCxnSpPr/>
          <p:nvPr/>
        </p:nvCxnSpPr>
        <p:spPr>
          <a:xfrm>
            <a:off x="6500353" y="1954003"/>
            <a:ext cx="286327" cy="19211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2A3EEC4-C8B1-409C-6C5E-A0D049854BB9}"/>
              </a:ext>
            </a:extLst>
          </p:cNvPr>
          <p:cNvCxnSpPr/>
          <p:nvPr/>
        </p:nvCxnSpPr>
        <p:spPr>
          <a:xfrm>
            <a:off x="3701245" y="1853754"/>
            <a:ext cx="286327" cy="19211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B587AA57-0443-3185-CE7D-7369C4F2FE93}"/>
              </a:ext>
            </a:extLst>
          </p:cNvPr>
          <p:cNvCxnSpPr/>
          <p:nvPr/>
        </p:nvCxnSpPr>
        <p:spPr>
          <a:xfrm>
            <a:off x="1131202" y="2184537"/>
            <a:ext cx="286327" cy="19211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A7AB496A-D01E-797F-D978-91686CA9C785}"/>
              </a:ext>
            </a:extLst>
          </p:cNvPr>
          <p:cNvSpPr txBox="1"/>
          <p:nvPr/>
        </p:nvSpPr>
        <p:spPr>
          <a:xfrm>
            <a:off x="9337964" y="1671782"/>
            <a:ext cx="2401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Dit is de </a:t>
            </a:r>
            <a:r>
              <a:rPr lang="nl-NL" u="sng" dirty="0">
                <a:solidFill>
                  <a:schemeClr val="accent1"/>
                </a:solidFill>
              </a:rPr>
              <a:t>breukenknop </a:t>
            </a:r>
            <a:r>
              <a:rPr lang="nl-NL" dirty="0"/>
              <a:t>ook wel de (breukentoets genoemd) op de rekenmachine. </a:t>
            </a:r>
          </a:p>
          <a:p>
            <a:endParaRPr lang="nl-NL" dirty="0"/>
          </a:p>
          <a:p>
            <a:r>
              <a:rPr lang="nl-NL" dirty="0"/>
              <a:t>Je ziet een breuk ontstaan die nog leeg is. Door met de pijltjes naar boven en beneden te gaan kun je de breuk invullen met getallen. </a:t>
            </a:r>
          </a:p>
        </p:txBody>
      </p:sp>
    </p:spTree>
    <p:extLst>
      <p:ext uri="{BB962C8B-B14F-4D97-AF65-F5344CB8AC3E}">
        <p14:creationId xmlns:p14="http://schemas.microsoft.com/office/powerpoint/2010/main" val="328293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Een som met de breukentoets </a:t>
            </a:r>
          </a:p>
        </p:txBody>
      </p:sp>
      <p:pic>
        <p:nvPicPr>
          <p:cNvPr id="6" name="Afbeelding 5" descr="Afbeelding met elektronica, rekenmachine, tekst&#10;&#10;Automatisch gegenereerde beschrijving">
            <a:extLst>
              <a:ext uri="{FF2B5EF4-FFF2-40B4-BE49-F238E27FC236}">
                <a16:creationId xmlns:a16="http://schemas.microsoft.com/office/drawing/2014/main" id="{B01192D2-2CA1-D559-B1DB-8B741F11B8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 l="36555" t="36249" r="20849" b="45157"/>
          <a:stretch/>
        </p:blipFill>
        <p:spPr>
          <a:xfrm>
            <a:off x="6328585" y="2355516"/>
            <a:ext cx="729523" cy="668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488747F8-CB5B-8ED8-46D8-2388AD628CD0}"/>
                  </a:ext>
                </a:extLst>
              </p:cNvPr>
              <p:cNvSpPr txBox="1"/>
              <p:nvPr/>
            </p:nvSpPr>
            <p:spPr>
              <a:xfrm>
                <a:off x="1294362" y="2447636"/>
                <a:ext cx="7738801" cy="484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dirty="0"/>
                  <a:t> vul je in de rekenmachine in als                     2                       7   en dan EXE    </a:t>
                </a: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488747F8-CB5B-8ED8-46D8-2388AD628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362" y="2447636"/>
                <a:ext cx="7738801" cy="484492"/>
              </a:xfrm>
              <a:prstGeom prst="rect">
                <a:avLst/>
              </a:prstGeom>
              <a:blipFill>
                <a:blip r:embed="rId4"/>
                <a:stretch>
                  <a:fillRect r="-1024" b="-75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fbeelding 7" descr="Afbeelding met elektronica, rekenmachine, tekst&#10;&#10;Automatisch gegenereerde beschrijving">
            <a:extLst>
              <a:ext uri="{FF2B5EF4-FFF2-40B4-BE49-F238E27FC236}">
                <a16:creationId xmlns:a16="http://schemas.microsoft.com/office/drawing/2014/main" id="{6815151C-FE49-6683-930F-9ED9285F8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 l="21259" t="55208" r="63828" b="37848"/>
          <a:stretch/>
        </p:blipFill>
        <p:spPr>
          <a:xfrm>
            <a:off x="4883021" y="2388894"/>
            <a:ext cx="615634" cy="601975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29F2FB59-27D6-3A01-8430-DF3E616DAEE0}"/>
              </a:ext>
            </a:extLst>
          </p:cNvPr>
          <p:cNvSpPr/>
          <p:nvPr/>
        </p:nvSpPr>
        <p:spPr>
          <a:xfrm>
            <a:off x="6444764" y="2689880"/>
            <a:ext cx="497163" cy="484492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764FC32A-D861-6A42-0562-BE1B1F883C91}"/>
                  </a:ext>
                </a:extLst>
              </p:cNvPr>
              <p:cNvSpPr txBox="1"/>
              <p:nvPr/>
            </p:nvSpPr>
            <p:spPr>
              <a:xfrm>
                <a:off x="1294361" y="3833756"/>
                <a:ext cx="7738801" cy="759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Let op bij  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 dat je met de pijltjes de vijf er echt voor zet. Voor de rest werkt de breuk hetzelfde.    </a:t>
                </a:r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764FC32A-D861-6A42-0562-BE1B1F88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361" y="3833756"/>
                <a:ext cx="7738801" cy="759888"/>
              </a:xfrm>
              <a:prstGeom prst="rect">
                <a:avLst/>
              </a:prstGeom>
              <a:blipFill>
                <a:blip r:embed="rId5"/>
                <a:stretch>
                  <a:fillRect l="-630" r="-157" b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11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Begrippen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nl-NL" b="1" dirty="0"/>
              <a:t>Teller</a:t>
            </a:r>
            <a:r>
              <a:rPr lang="nl-NL" dirty="0"/>
              <a:t>:  de bovenkant van de breuk </a:t>
            </a:r>
          </a:p>
          <a:p>
            <a:pPr marL="0" indent="0" rtl="0">
              <a:buNone/>
            </a:pPr>
            <a:r>
              <a:rPr lang="nl-NL" b="1" dirty="0"/>
              <a:t>Noemer</a:t>
            </a:r>
            <a:r>
              <a:rPr lang="nl-NL" dirty="0"/>
              <a:t>: onderkant van de breuk </a:t>
            </a:r>
          </a:p>
          <a:p>
            <a:pPr marL="0" indent="0" rtl="0">
              <a:buNone/>
            </a:pPr>
            <a:r>
              <a:rPr lang="nl-NL" b="1" dirty="0"/>
              <a:t>Vereenvoudigen</a:t>
            </a:r>
            <a:r>
              <a:rPr lang="nl-NL" dirty="0"/>
              <a:t>: het zo klein mogelijk maken van de breuk</a:t>
            </a:r>
          </a:p>
          <a:p>
            <a:pPr marL="0" indent="0" rtl="0">
              <a:buNone/>
            </a:pPr>
            <a:r>
              <a:rPr lang="nl-NL" b="1" dirty="0"/>
              <a:t>Decimaal: </a:t>
            </a:r>
            <a:r>
              <a:rPr lang="nl-NL" dirty="0"/>
              <a:t>het aantal getallen achter de komma</a:t>
            </a:r>
          </a:p>
          <a:p>
            <a:pPr marL="0" indent="0" rtl="0">
              <a:buNone/>
            </a:pPr>
            <a:r>
              <a:rPr lang="nl-NL" dirty="0"/>
              <a:t> </a:t>
            </a:r>
          </a:p>
          <a:p>
            <a:pPr marL="0" indent="0" rtl="0">
              <a:buNone/>
            </a:pPr>
            <a:endParaRPr lang="nl-NL" dirty="0"/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Wat deden breuken ook alweer? </a:t>
            </a:r>
          </a:p>
        </p:txBody>
      </p:sp>
      <p:pic>
        <p:nvPicPr>
          <p:cNvPr id="1026" name="Picture 2" descr="Neapolitan pizza">
            <a:extLst>
              <a:ext uri="{FF2B5EF4-FFF2-40B4-BE49-F238E27FC236}">
                <a16:creationId xmlns:a16="http://schemas.microsoft.com/office/drawing/2014/main" id="{5FDEB75E-1844-DA3F-0C1F-5E04A4008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r="6985"/>
          <a:stretch/>
        </p:blipFill>
        <p:spPr bwMode="auto">
          <a:xfrm>
            <a:off x="1468582" y="1631715"/>
            <a:ext cx="4388124" cy="425551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ED64370-55DB-C150-FB57-AC0FD08962BE}"/>
              </a:ext>
            </a:extLst>
          </p:cNvPr>
          <p:cNvSpPr txBox="1"/>
          <p:nvPr/>
        </p:nvSpPr>
        <p:spPr>
          <a:xfrm>
            <a:off x="7102764" y="2336800"/>
            <a:ext cx="43881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</a:t>
            </a:r>
            <a:r>
              <a:rPr lang="nl-NL" b="1" dirty="0"/>
              <a:t>onderkant</a:t>
            </a:r>
            <a:r>
              <a:rPr lang="nl-NL" dirty="0"/>
              <a:t> van de breuk vertelt</a:t>
            </a:r>
          </a:p>
          <a:p>
            <a:r>
              <a:rPr lang="nl-NL" dirty="0"/>
              <a:t>in hoeveel stukken de pizza wordt gesneden.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</a:t>
            </a:r>
            <a:r>
              <a:rPr lang="nl-NL" b="1" dirty="0"/>
              <a:t>bovenkant</a:t>
            </a:r>
            <a:r>
              <a:rPr lang="nl-NL" dirty="0"/>
              <a:t> vertelt hoeveel je er opeet.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F4B764CF-2CB1-216F-BC99-E68EDDAF658E}"/>
                  </a:ext>
                </a:extLst>
              </p:cNvPr>
              <p:cNvSpPr txBox="1"/>
              <p:nvPr/>
            </p:nvSpPr>
            <p:spPr>
              <a:xfrm>
                <a:off x="9105267" y="4394692"/>
                <a:ext cx="383118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F4B764CF-2CB1-216F-BC99-E68EDDAF6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267" y="4394692"/>
                <a:ext cx="383118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D7BCE-E547-2E5F-EB15-675A3D71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Helen en breuken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85A0C799-7066-3D29-D3AD-65037F782C52}"/>
                  </a:ext>
                </a:extLst>
              </p:cNvPr>
              <p:cNvSpPr txBox="1"/>
              <p:nvPr/>
            </p:nvSpPr>
            <p:spPr>
              <a:xfrm>
                <a:off x="1476031" y="2141019"/>
                <a:ext cx="383118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nl-NL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85A0C799-7066-3D29-D3AD-65037F782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31" y="2141019"/>
                <a:ext cx="383118" cy="1037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E6AA01B9-AF45-A44F-0830-4AD25E9CD69B}"/>
                  </a:ext>
                </a:extLst>
              </p:cNvPr>
              <p:cNvSpPr txBox="1"/>
              <p:nvPr/>
            </p:nvSpPr>
            <p:spPr>
              <a:xfrm>
                <a:off x="5272176" y="4237674"/>
                <a:ext cx="714939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6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nl-NL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E6AA01B9-AF45-A44F-0830-4AD25E9CD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176" y="4237674"/>
                <a:ext cx="714939" cy="1037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9B4AF7E4-81AA-3EF6-8763-A29D58FC2AFC}"/>
                  </a:ext>
                </a:extLst>
              </p:cNvPr>
              <p:cNvSpPr txBox="1"/>
              <p:nvPr/>
            </p:nvSpPr>
            <p:spPr>
              <a:xfrm>
                <a:off x="7341121" y="2004980"/>
                <a:ext cx="325061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9B4AF7E4-81AA-3EF6-8763-A29D58FC2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121" y="2004980"/>
                <a:ext cx="325061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al 5">
            <a:extLst>
              <a:ext uri="{FF2B5EF4-FFF2-40B4-BE49-F238E27FC236}">
                <a16:creationId xmlns:a16="http://schemas.microsoft.com/office/drawing/2014/main" id="{B1BB6749-00BA-930F-4807-75445EE19DC7}"/>
              </a:ext>
            </a:extLst>
          </p:cNvPr>
          <p:cNvSpPr/>
          <p:nvPr/>
        </p:nvSpPr>
        <p:spPr>
          <a:xfrm>
            <a:off x="2417201" y="1739194"/>
            <a:ext cx="1932189" cy="1840791"/>
          </a:xfrm>
          <a:prstGeom prst="ellipse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3328E1F-BFDD-82F4-38DA-78A9049069AC}"/>
              </a:ext>
            </a:extLst>
          </p:cNvPr>
          <p:cNvSpPr/>
          <p:nvPr/>
        </p:nvSpPr>
        <p:spPr>
          <a:xfrm>
            <a:off x="4663550" y="1682823"/>
            <a:ext cx="1932189" cy="1840791"/>
          </a:xfrm>
          <a:prstGeom prst="ellipse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DD13E60-883C-2354-C785-EBB726345C2B}"/>
              </a:ext>
            </a:extLst>
          </p:cNvPr>
          <p:cNvSpPr/>
          <p:nvPr/>
        </p:nvSpPr>
        <p:spPr>
          <a:xfrm>
            <a:off x="8758857" y="1683292"/>
            <a:ext cx="1932189" cy="18407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CCC012E-8AA1-9A2C-4FD0-7E4F05023D15}"/>
              </a:ext>
            </a:extLst>
          </p:cNvPr>
          <p:cNvSpPr/>
          <p:nvPr/>
        </p:nvSpPr>
        <p:spPr>
          <a:xfrm>
            <a:off x="6291856" y="3812287"/>
            <a:ext cx="1932189" cy="184079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F697A1B2-C182-E1F7-289A-5206731E201C}"/>
              </a:ext>
            </a:extLst>
          </p:cNvPr>
          <p:cNvSpPr/>
          <p:nvPr/>
        </p:nvSpPr>
        <p:spPr>
          <a:xfrm>
            <a:off x="8656365" y="3810850"/>
            <a:ext cx="1932189" cy="184079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9FE587A1-1B7D-ED5E-0A34-891348D3B684}"/>
              </a:ext>
            </a:extLst>
          </p:cNvPr>
          <p:cNvCxnSpPr>
            <a:stCxn id="6" idx="0"/>
            <a:endCxn id="6" idx="4"/>
          </p:cNvCxnSpPr>
          <p:nvPr/>
        </p:nvCxnSpPr>
        <p:spPr>
          <a:xfrm>
            <a:off x="3383296" y="1739194"/>
            <a:ext cx="0" cy="1840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6E96C16-3959-8983-4F64-68191E497718}"/>
              </a:ext>
            </a:extLst>
          </p:cNvPr>
          <p:cNvCxnSpPr>
            <a:stCxn id="6" idx="2"/>
            <a:endCxn id="6" idx="6"/>
          </p:cNvCxnSpPr>
          <p:nvPr/>
        </p:nvCxnSpPr>
        <p:spPr>
          <a:xfrm>
            <a:off x="2417201" y="2659590"/>
            <a:ext cx="19321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3D19486-27AC-5D60-A1F0-54D199CE110C}"/>
              </a:ext>
            </a:extLst>
          </p:cNvPr>
          <p:cNvCxnSpPr/>
          <p:nvPr/>
        </p:nvCxnSpPr>
        <p:spPr>
          <a:xfrm>
            <a:off x="5629644" y="1682822"/>
            <a:ext cx="0" cy="1840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33A56E2C-E7E9-7E63-2B8C-F67297D73E2F}"/>
              </a:ext>
            </a:extLst>
          </p:cNvPr>
          <p:cNvCxnSpPr/>
          <p:nvPr/>
        </p:nvCxnSpPr>
        <p:spPr>
          <a:xfrm>
            <a:off x="4663550" y="2603217"/>
            <a:ext cx="19321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A9692033-A8EF-FB4A-D97F-ECAA33D4F80E}"/>
              </a:ext>
            </a:extLst>
          </p:cNvPr>
          <p:cNvSpPr txBox="1"/>
          <p:nvPr/>
        </p:nvSpPr>
        <p:spPr>
          <a:xfrm>
            <a:off x="2839320" y="21702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24E8434-F912-ED90-F10F-2365BA9EAFE4}"/>
              </a:ext>
            </a:extLst>
          </p:cNvPr>
          <p:cNvSpPr txBox="1"/>
          <p:nvPr/>
        </p:nvSpPr>
        <p:spPr>
          <a:xfrm>
            <a:off x="3637542" y="21702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8BBD99E-D8AD-CBBE-2496-9A34C2F54423}"/>
              </a:ext>
            </a:extLst>
          </p:cNvPr>
          <p:cNvSpPr txBox="1"/>
          <p:nvPr/>
        </p:nvSpPr>
        <p:spPr>
          <a:xfrm>
            <a:off x="2874546" y="28610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D72EDCA-F14F-D41B-E8ED-806C1B0C39AF}"/>
              </a:ext>
            </a:extLst>
          </p:cNvPr>
          <p:cNvSpPr txBox="1"/>
          <p:nvPr/>
        </p:nvSpPr>
        <p:spPr>
          <a:xfrm>
            <a:off x="3664884" y="29351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B7E31C9-D36F-3FCD-8A85-B86F57E65B3C}"/>
              </a:ext>
            </a:extLst>
          </p:cNvPr>
          <p:cNvSpPr txBox="1"/>
          <p:nvPr/>
        </p:nvSpPr>
        <p:spPr>
          <a:xfrm>
            <a:off x="5120764" y="20615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164D1AC-6A69-82B8-52F3-6BAB3071FC33}"/>
              </a:ext>
            </a:extLst>
          </p:cNvPr>
          <p:cNvSpPr txBox="1"/>
          <p:nvPr/>
        </p:nvSpPr>
        <p:spPr>
          <a:xfrm>
            <a:off x="5937570" y="20720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60C619AB-7626-9C1F-3BC4-950F4E72CA55}"/>
              </a:ext>
            </a:extLst>
          </p:cNvPr>
          <p:cNvCxnSpPr/>
          <p:nvPr/>
        </p:nvCxnSpPr>
        <p:spPr>
          <a:xfrm>
            <a:off x="9724951" y="1682821"/>
            <a:ext cx="0" cy="1840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DC54345C-C76B-1A5B-9511-2EF4AC3E1666}"/>
              </a:ext>
            </a:extLst>
          </p:cNvPr>
          <p:cNvCxnSpPr>
            <a:cxnSpLocks/>
          </p:cNvCxnSpPr>
          <p:nvPr/>
        </p:nvCxnSpPr>
        <p:spPr>
          <a:xfrm>
            <a:off x="8913091" y="2140521"/>
            <a:ext cx="1607127" cy="9051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A3F80527-EDDD-69DF-4B72-F934A0B51F5A}"/>
              </a:ext>
            </a:extLst>
          </p:cNvPr>
          <p:cNvCxnSpPr>
            <a:cxnSpLocks/>
          </p:cNvCxnSpPr>
          <p:nvPr/>
        </p:nvCxnSpPr>
        <p:spPr>
          <a:xfrm flipV="1">
            <a:off x="8913091" y="2140521"/>
            <a:ext cx="1675463" cy="9051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A02FF50B-FA23-63D6-1CAD-5A0E9927495A}"/>
              </a:ext>
            </a:extLst>
          </p:cNvPr>
          <p:cNvCxnSpPr/>
          <p:nvPr/>
        </p:nvCxnSpPr>
        <p:spPr>
          <a:xfrm>
            <a:off x="7257950" y="3810849"/>
            <a:ext cx="0" cy="1840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894A12A1-D0A6-F6B4-A220-9D0A69C91ABD}"/>
              </a:ext>
            </a:extLst>
          </p:cNvPr>
          <p:cNvCxnSpPr/>
          <p:nvPr/>
        </p:nvCxnSpPr>
        <p:spPr>
          <a:xfrm>
            <a:off x="9622459" y="3810848"/>
            <a:ext cx="0" cy="1840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1DF04CA3-F41D-E103-9FE8-96E816F1FF54}"/>
              </a:ext>
            </a:extLst>
          </p:cNvPr>
          <p:cNvCxnSpPr/>
          <p:nvPr/>
        </p:nvCxnSpPr>
        <p:spPr>
          <a:xfrm>
            <a:off x="6291856" y="4756245"/>
            <a:ext cx="19321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23F7ED9-1198-D0B5-05CF-418C912C35D9}"/>
              </a:ext>
            </a:extLst>
          </p:cNvPr>
          <p:cNvCxnSpPr/>
          <p:nvPr/>
        </p:nvCxnSpPr>
        <p:spPr>
          <a:xfrm>
            <a:off x="8656365" y="4769617"/>
            <a:ext cx="19321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08532ED8-050F-1144-F6E4-75D41F85DE70}"/>
              </a:ext>
            </a:extLst>
          </p:cNvPr>
          <p:cNvSpPr txBox="1"/>
          <p:nvPr/>
        </p:nvSpPr>
        <p:spPr>
          <a:xfrm>
            <a:off x="6675589" y="42363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770A2495-5E2B-10EF-1E06-9A20CE0F8CAD}"/>
              </a:ext>
            </a:extLst>
          </p:cNvPr>
          <p:cNvSpPr txBox="1"/>
          <p:nvPr/>
        </p:nvSpPr>
        <p:spPr>
          <a:xfrm>
            <a:off x="7524837" y="42363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4C59CFBE-AEDB-F213-EA3F-B3930EF1FDE1}"/>
              </a:ext>
            </a:extLst>
          </p:cNvPr>
          <p:cNvSpPr txBox="1"/>
          <p:nvPr/>
        </p:nvSpPr>
        <p:spPr>
          <a:xfrm>
            <a:off x="6741708" y="4926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854BB00D-6E68-2C64-3539-FF8B4565B89B}"/>
              </a:ext>
            </a:extLst>
          </p:cNvPr>
          <p:cNvSpPr txBox="1"/>
          <p:nvPr/>
        </p:nvSpPr>
        <p:spPr>
          <a:xfrm>
            <a:off x="7537959" y="49269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B5E60A2D-0BFF-2098-7A84-1B491C234CC0}"/>
              </a:ext>
            </a:extLst>
          </p:cNvPr>
          <p:cNvSpPr txBox="1"/>
          <p:nvPr/>
        </p:nvSpPr>
        <p:spPr>
          <a:xfrm>
            <a:off x="9106217" y="42257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6F25D9B0-4731-6B0D-2520-C201B3E64ADA}"/>
              </a:ext>
            </a:extLst>
          </p:cNvPr>
          <p:cNvSpPr txBox="1"/>
          <p:nvPr/>
        </p:nvSpPr>
        <p:spPr>
          <a:xfrm>
            <a:off x="9904739" y="42156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48FA0539-9A82-6344-CB09-58ED57E9736E}"/>
              </a:ext>
            </a:extLst>
          </p:cNvPr>
          <p:cNvSpPr txBox="1"/>
          <p:nvPr/>
        </p:nvSpPr>
        <p:spPr>
          <a:xfrm>
            <a:off x="9113929" y="49035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930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Afspraken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Procenten</a:t>
            </a:r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ronden we altijd af op </a:t>
            </a:r>
            <a:r>
              <a:rPr lang="nl-NL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een decimaal </a:t>
            </a:r>
          </a:p>
          <a:p>
            <a:pPr lvl="0" rtl="0"/>
            <a:r>
              <a:rPr lang="nl-NL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Geld </a:t>
            </a:r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ronden we altijd af op </a:t>
            </a:r>
            <a:r>
              <a:rPr lang="nl-NL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twee decimalen </a:t>
            </a:r>
          </a:p>
          <a:p>
            <a:pPr lvl="0" rtl="0"/>
            <a:r>
              <a:rPr lang="nl-NL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Mensen </a:t>
            </a:r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ronden we altijd af op </a:t>
            </a:r>
            <a:r>
              <a:rPr lang="nl-NL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helen</a:t>
            </a:r>
          </a:p>
          <a:p>
            <a:pPr lvl="0" rtl="0"/>
            <a:endParaRPr lang="nl-NL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rtl="0"/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yborg Half Menselijke Halve Robot Mens Met Groot Spieren En Ijzer Lim  Vector Illustratie - Illustration of lidmaten, geïsoleerd: 61177328">
            <a:extLst>
              <a:ext uri="{FF2B5EF4-FFF2-40B4-BE49-F238E27FC236}">
                <a16:creationId xmlns:a16="http://schemas.microsoft.com/office/drawing/2014/main" id="{1E287C87-F93C-3F2D-66EE-396E97D5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81" y="3047999"/>
            <a:ext cx="3634509" cy="36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E9AC9DEC-40AA-5A98-F952-5FD72AC43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dirty="0"/>
                  <a:t> deel van 50 euro  </a:t>
                </a:r>
              </a:p>
              <a:p>
                <a:endParaRPr lang="nl-N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van 48 mensen  		</a:t>
                </a:r>
              </a:p>
              <a:p>
                <a:endParaRPr lang="nl-NL" dirty="0"/>
              </a:p>
              <a:p>
                <a:r>
                  <a:rPr lang="nl-NL" dirty="0"/>
                  <a:t>Er zijn 600 mensen.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nl-NL" dirty="0"/>
                  <a:t> heeft een blauwe trui. 4</a:t>
                </a:r>
              </a:p>
              <a:p>
                <a:endParaRPr lang="nl-NL" dirty="0"/>
              </a:p>
              <a:p>
                <a:r>
                  <a:rPr lang="nl-NL" dirty="0"/>
                  <a:t>500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nl-NL" dirty="0"/>
                  <a:t>  =   </a:t>
                </a:r>
              </a:p>
            </p:txBody>
          </p:sp>
        </mc:Choice>
        <mc:Fallback>
          <p:sp>
            <p:nvSpPr>
              <p:cNvPr id="2" name="Tijdelijke aanduiding voor inhoud 1">
                <a:extLst>
                  <a:ext uri="{FF2B5EF4-FFF2-40B4-BE49-F238E27FC236}">
                    <a16:creationId xmlns:a16="http://schemas.microsoft.com/office/drawing/2014/main" id="{E9AC9DEC-40AA-5A98-F952-5FD72AC43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id="{8D2D6491-7D1E-0692-C750-422B7D33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Snelle sommetjes met breuken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1F9C902-C924-9CEA-1A77-473DE967DE29}"/>
              </a:ext>
            </a:extLst>
          </p:cNvPr>
          <p:cNvSpPr txBox="1"/>
          <p:nvPr/>
        </p:nvSpPr>
        <p:spPr>
          <a:xfrm>
            <a:off x="3749964" y="2149499"/>
            <a:ext cx="337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50 : 7 = 7,1428….   Dus 7,14 euro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EE7061D-FF66-70FC-B473-4D71F2679B59}"/>
              </a:ext>
            </a:extLst>
          </p:cNvPr>
          <p:cNvSpPr txBox="1"/>
          <p:nvPr/>
        </p:nvSpPr>
        <p:spPr>
          <a:xfrm>
            <a:off x="3749964" y="3283587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48 : 12 = 4   		Dus 4 mensen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AF4ACD9-0622-B5FE-0E70-E002960DE1B6}"/>
              </a:ext>
            </a:extLst>
          </p:cNvPr>
          <p:cNvSpPr txBox="1"/>
          <p:nvPr/>
        </p:nvSpPr>
        <p:spPr>
          <a:xfrm>
            <a:off x="6408161" y="4419661"/>
            <a:ext cx="391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600 : 18 = 33,33333 …. Dus 33 mensen.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ACB619E-6446-FBE8-3817-770E8AF2CDE8}"/>
              </a:ext>
            </a:extLst>
          </p:cNvPr>
          <p:cNvSpPr txBox="1"/>
          <p:nvPr/>
        </p:nvSpPr>
        <p:spPr>
          <a:xfrm>
            <a:off x="3190196" y="495097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rgbClr val="FF0000"/>
                </a:solidFill>
              </a:rPr>
              <a:t>500 : 25 = 20   	</a:t>
            </a:r>
          </a:p>
        </p:txBody>
      </p:sp>
    </p:spTree>
    <p:extLst>
      <p:ext uri="{BB962C8B-B14F-4D97-AF65-F5344CB8AC3E}">
        <p14:creationId xmlns:p14="http://schemas.microsoft.com/office/powerpoint/2010/main" val="19140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1364C04-B694-CC94-1DC5-9EE561C36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TUUUUUURLIJK… wiskundigen zijn lui. </a:t>
            </a:r>
          </a:p>
          <a:p>
            <a:endParaRPr lang="nl-NL" dirty="0"/>
          </a:p>
          <a:p>
            <a:r>
              <a:rPr lang="nl-NL" dirty="0"/>
              <a:t>Zoek het breukenknopje op de rekenmachine. 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0AA6C0-CDAB-7DF5-0EC4-5CC4A22A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 dit ook met de rekenmachine… ? </a:t>
            </a:r>
          </a:p>
        </p:txBody>
      </p:sp>
    </p:spTree>
    <p:extLst>
      <p:ext uri="{BB962C8B-B14F-4D97-AF65-F5344CB8AC3E}">
        <p14:creationId xmlns:p14="http://schemas.microsoft.com/office/powerpoint/2010/main" val="147490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De breukentoets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nl-NL" dirty="0"/>
          </a:p>
          <a:p>
            <a:pPr rtl="0"/>
            <a:endParaRPr lang="nl-NL" dirty="0"/>
          </a:p>
        </p:txBody>
      </p:sp>
      <p:pic>
        <p:nvPicPr>
          <p:cNvPr id="4" name="Afbeelding 3" descr="Afbeelding met elektronica, rekenmachine, tekst, Kantoorapparatuur&#10;&#10;Automatisch gegenereerde beschrijving">
            <a:extLst>
              <a:ext uri="{FF2B5EF4-FFF2-40B4-BE49-F238E27FC236}">
                <a16:creationId xmlns:a16="http://schemas.microsoft.com/office/drawing/2014/main" id="{B586E8C9-9BC9-DB31-4432-D5DA27530E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3017" y="1784640"/>
            <a:ext cx="8700655" cy="4808541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D3C537DB-1B99-DD3C-A00F-BCD124B0352C}"/>
              </a:ext>
            </a:extLst>
          </p:cNvPr>
          <p:cNvSpPr/>
          <p:nvPr/>
        </p:nvSpPr>
        <p:spPr>
          <a:xfrm>
            <a:off x="4618182" y="3943928"/>
            <a:ext cx="471054" cy="36021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72804E5-4DED-2571-1715-E7CE1F452F6F}"/>
              </a:ext>
            </a:extLst>
          </p:cNvPr>
          <p:cNvSpPr/>
          <p:nvPr/>
        </p:nvSpPr>
        <p:spPr>
          <a:xfrm>
            <a:off x="7302618" y="3943928"/>
            <a:ext cx="471054" cy="36021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61488D5-7BEB-0FD7-B520-63AEDE908732}"/>
              </a:ext>
            </a:extLst>
          </p:cNvPr>
          <p:cNvSpPr/>
          <p:nvPr/>
        </p:nvSpPr>
        <p:spPr>
          <a:xfrm>
            <a:off x="2318328" y="3763819"/>
            <a:ext cx="471054" cy="360218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936C1B-EF55-6CB2-914B-86513FACC615}"/>
              </a:ext>
            </a:extLst>
          </p:cNvPr>
          <p:cNvSpPr txBox="1"/>
          <p:nvPr/>
        </p:nvSpPr>
        <p:spPr>
          <a:xfrm>
            <a:off x="9582092" y="1820269"/>
            <a:ext cx="18749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Dit is de </a:t>
            </a:r>
            <a:r>
              <a:rPr lang="nl-NL" u="sng" dirty="0">
                <a:solidFill>
                  <a:srgbClr val="B71E42"/>
                </a:solidFill>
              </a:rPr>
              <a:t>breukenknop</a:t>
            </a:r>
            <a:r>
              <a:rPr lang="nl-NL" dirty="0">
                <a:solidFill>
                  <a:srgbClr val="B71E42"/>
                </a:solidFill>
              </a:rPr>
              <a:t> op de rekenmachine. </a:t>
            </a:r>
          </a:p>
          <a:p>
            <a:endParaRPr lang="nl-NL" dirty="0">
              <a:solidFill>
                <a:srgbClr val="B71E42"/>
              </a:solidFill>
            </a:endParaRPr>
          </a:p>
          <a:p>
            <a:r>
              <a:rPr lang="nl-NL" dirty="0">
                <a:solidFill>
                  <a:srgbClr val="B71E42"/>
                </a:solidFill>
              </a:rPr>
              <a:t>Er komt een klein haakje tevoorschijn op het scherm. Dat is de deelstreep van de breuk. </a:t>
            </a:r>
          </a:p>
          <a:p>
            <a:endParaRPr lang="nl-NL" dirty="0">
              <a:solidFill>
                <a:srgbClr val="B71E42"/>
              </a:solidFill>
            </a:endParaRPr>
          </a:p>
          <a:p>
            <a:r>
              <a:rPr lang="nl-NL" u="sng" dirty="0">
                <a:solidFill>
                  <a:srgbClr val="B71E42"/>
                </a:solidFill>
              </a:rPr>
              <a:t>A b/c </a:t>
            </a:r>
          </a:p>
          <a:p>
            <a:r>
              <a:rPr lang="nl-NL" dirty="0">
                <a:solidFill>
                  <a:srgbClr val="B71E42"/>
                </a:solidFill>
              </a:rPr>
              <a:t>In de les ook wel ABC-toets genoemd 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4BA69DF6-85B9-DCFE-65F3-C40F5019840D}"/>
              </a:ext>
            </a:extLst>
          </p:cNvPr>
          <p:cNvCxnSpPr/>
          <p:nvPr/>
        </p:nvCxnSpPr>
        <p:spPr>
          <a:xfrm>
            <a:off x="2175164" y="1564326"/>
            <a:ext cx="286327" cy="19211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50E8939D-EBFA-60A6-DD78-CBAB2E788994}"/>
              </a:ext>
            </a:extLst>
          </p:cNvPr>
          <p:cNvCxnSpPr/>
          <p:nvPr/>
        </p:nvCxnSpPr>
        <p:spPr>
          <a:xfrm>
            <a:off x="4454638" y="1912607"/>
            <a:ext cx="286327" cy="19211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A16AB8AE-5E15-967D-E457-C0B98FEE158B}"/>
              </a:ext>
            </a:extLst>
          </p:cNvPr>
          <p:cNvCxnSpPr/>
          <p:nvPr/>
        </p:nvCxnSpPr>
        <p:spPr>
          <a:xfrm>
            <a:off x="7164710" y="1828312"/>
            <a:ext cx="286327" cy="19211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02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Breuken invoeren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5DAE07B-658B-D7FF-F80B-661830041053}"/>
                  </a:ext>
                </a:extLst>
              </p:cNvPr>
              <p:cNvSpPr txBox="1"/>
              <p:nvPr/>
            </p:nvSpPr>
            <p:spPr>
              <a:xfrm>
                <a:off x="1385454" y="2064327"/>
                <a:ext cx="8932574" cy="392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/>
                  <a:t> wordt in de rekenmachine ingetoetst als      1       Ab/c      3     je ziet dan op je scherm 1   3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5DAE07B-658B-D7FF-F80B-661830041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4" y="2064327"/>
                <a:ext cx="8932574" cy="392543"/>
              </a:xfrm>
              <a:prstGeom prst="rect">
                <a:avLst/>
              </a:prstGeom>
              <a:blipFill>
                <a:blip r:embed="rId3"/>
                <a:stretch>
                  <a:fillRect l="-614" t="-6250" r="-68" b="-203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hoek 6">
            <a:extLst>
              <a:ext uri="{FF2B5EF4-FFF2-40B4-BE49-F238E27FC236}">
                <a16:creationId xmlns:a16="http://schemas.microsoft.com/office/drawing/2014/main" id="{88AF917B-378C-5B44-7EFF-16BB679C1B95}"/>
              </a:ext>
            </a:extLst>
          </p:cNvPr>
          <p:cNvSpPr/>
          <p:nvPr/>
        </p:nvSpPr>
        <p:spPr>
          <a:xfrm>
            <a:off x="5551055" y="2101270"/>
            <a:ext cx="314036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50F449A-F2B0-CEAE-D0AE-37601C92754B}"/>
              </a:ext>
            </a:extLst>
          </p:cNvPr>
          <p:cNvSpPr/>
          <p:nvPr/>
        </p:nvSpPr>
        <p:spPr>
          <a:xfrm>
            <a:off x="6095999" y="2101270"/>
            <a:ext cx="591127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8ADD907-7C12-6246-71A4-7F6B48F3B3F1}"/>
              </a:ext>
            </a:extLst>
          </p:cNvPr>
          <p:cNvSpPr/>
          <p:nvPr/>
        </p:nvSpPr>
        <p:spPr>
          <a:xfrm>
            <a:off x="6857094" y="2101269"/>
            <a:ext cx="387928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L-vorm 9">
            <a:extLst>
              <a:ext uri="{FF2B5EF4-FFF2-40B4-BE49-F238E27FC236}">
                <a16:creationId xmlns:a16="http://schemas.microsoft.com/office/drawing/2014/main" id="{DD93CE49-BE01-1DAF-FFC7-742990E83B15}"/>
              </a:ext>
            </a:extLst>
          </p:cNvPr>
          <p:cNvSpPr/>
          <p:nvPr/>
        </p:nvSpPr>
        <p:spPr>
          <a:xfrm flipH="1">
            <a:off x="9836727" y="2281382"/>
            <a:ext cx="129310" cy="175488"/>
          </a:xfrm>
          <a:prstGeom prst="corne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4586A32-D1ED-AF81-9A43-D848BBC8A3CA}"/>
                  </a:ext>
                </a:extLst>
              </p:cNvPr>
              <p:cNvSpPr txBox="1"/>
              <p:nvPr/>
            </p:nvSpPr>
            <p:spPr>
              <a:xfrm>
                <a:off x="1385454" y="3043382"/>
                <a:ext cx="9818393" cy="392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dirty="0"/>
                  <a:t> wordt in de rekenmachine ingetoetst als      2    Ab/c  4     Ab/c    9     je ziet dan op je scherm 2  4  9</a:t>
                </a:r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74586A32-D1ED-AF81-9A43-D848BBC8A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4" y="3043382"/>
                <a:ext cx="9818393" cy="392030"/>
              </a:xfrm>
              <a:prstGeom prst="rect">
                <a:avLst/>
              </a:prstGeom>
              <a:blipFill>
                <a:blip r:embed="rId4"/>
                <a:stretch>
                  <a:fillRect l="-807" t="-6154" r="-559" b="-2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hoek 11">
            <a:extLst>
              <a:ext uri="{FF2B5EF4-FFF2-40B4-BE49-F238E27FC236}">
                <a16:creationId xmlns:a16="http://schemas.microsoft.com/office/drawing/2014/main" id="{33E13683-203A-FAD1-9F68-748F8E11FA8A}"/>
              </a:ext>
            </a:extLst>
          </p:cNvPr>
          <p:cNvSpPr/>
          <p:nvPr/>
        </p:nvSpPr>
        <p:spPr>
          <a:xfrm>
            <a:off x="5708073" y="3080069"/>
            <a:ext cx="314036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5867A1B-91F1-792C-402B-CA41E5E2EF63}"/>
              </a:ext>
            </a:extLst>
          </p:cNvPr>
          <p:cNvSpPr/>
          <p:nvPr/>
        </p:nvSpPr>
        <p:spPr>
          <a:xfrm>
            <a:off x="6687126" y="3080069"/>
            <a:ext cx="314036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E5C1777-DAA5-8ED2-5DB7-EE3296E80C67}"/>
              </a:ext>
            </a:extLst>
          </p:cNvPr>
          <p:cNvSpPr/>
          <p:nvPr/>
        </p:nvSpPr>
        <p:spPr>
          <a:xfrm>
            <a:off x="7666178" y="3080067"/>
            <a:ext cx="314036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118863A-A44A-88DE-E839-F161DF8BE6D9}"/>
              </a:ext>
            </a:extLst>
          </p:cNvPr>
          <p:cNvSpPr/>
          <p:nvPr/>
        </p:nvSpPr>
        <p:spPr>
          <a:xfrm>
            <a:off x="6059054" y="3093921"/>
            <a:ext cx="591127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A98976EA-2616-38A6-3E37-84AAAE7ED26C}"/>
              </a:ext>
            </a:extLst>
          </p:cNvPr>
          <p:cNvSpPr/>
          <p:nvPr/>
        </p:nvSpPr>
        <p:spPr>
          <a:xfrm>
            <a:off x="7038106" y="3080067"/>
            <a:ext cx="591127" cy="31865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L-vorm 16">
            <a:extLst>
              <a:ext uri="{FF2B5EF4-FFF2-40B4-BE49-F238E27FC236}">
                <a16:creationId xmlns:a16="http://schemas.microsoft.com/office/drawing/2014/main" id="{11CC3F09-B24E-BD3E-2F16-856E4747F13F}"/>
              </a:ext>
            </a:extLst>
          </p:cNvPr>
          <p:cNvSpPr/>
          <p:nvPr/>
        </p:nvSpPr>
        <p:spPr>
          <a:xfrm flipH="1">
            <a:off x="10594612" y="3237088"/>
            <a:ext cx="129310" cy="175488"/>
          </a:xfrm>
          <a:prstGeom prst="corne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L-vorm 17">
            <a:extLst>
              <a:ext uri="{FF2B5EF4-FFF2-40B4-BE49-F238E27FC236}">
                <a16:creationId xmlns:a16="http://schemas.microsoft.com/office/drawing/2014/main" id="{C3D2148E-0E99-CF77-F7C8-0D57961D86DE}"/>
              </a:ext>
            </a:extLst>
          </p:cNvPr>
          <p:cNvSpPr/>
          <p:nvPr/>
        </p:nvSpPr>
        <p:spPr>
          <a:xfrm flipH="1">
            <a:off x="10832983" y="3253512"/>
            <a:ext cx="129310" cy="175488"/>
          </a:xfrm>
          <a:prstGeom prst="corner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A50D8DD-0657-CE51-686F-09BAE0DF8019}"/>
              </a:ext>
            </a:extLst>
          </p:cNvPr>
          <p:cNvSpPr txBox="1"/>
          <p:nvPr/>
        </p:nvSpPr>
        <p:spPr>
          <a:xfrm>
            <a:off x="1385454" y="3906982"/>
            <a:ext cx="8118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Welke som je ook moet invoeren, dat maakt niet uit. </a:t>
            </a:r>
          </a:p>
          <a:p>
            <a:r>
              <a:rPr lang="nl-NL" dirty="0"/>
              <a:t>De rekenmachine doet het werk voor jou! </a:t>
            </a:r>
          </a:p>
          <a:p>
            <a:r>
              <a:rPr lang="nl-NL" dirty="0"/>
              <a:t>Je hoeft het alleen goed in te voeren in de rekenmachine.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EF020C4-F1AC-506F-1292-2F6FF8387369}"/>
                  </a:ext>
                </a:extLst>
              </p:cNvPr>
              <p:cNvSpPr txBox="1"/>
              <p:nvPr/>
            </p:nvSpPr>
            <p:spPr>
              <a:xfrm>
                <a:off x="1398804" y="5209309"/>
                <a:ext cx="6993902" cy="393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dirty="0"/>
                  <a:t> wordt in de rekenmachine ingetoetst als    1 Ab/c 3 + 2 Ab/c 8 =  ….. </a:t>
                </a:r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8EF020C4-F1AC-506F-1292-2F6FF8387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804" y="5209309"/>
                <a:ext cx="6993902" cy="393569"/>
              </a:xfrm>
              <a:prstGeom prst="rect">
                <a:avLst/>
              </a:prstGeom>
              <a:blipFill>
                <a:blip r:embed="rId5"/>
                <a:stretch>
                  <a:fillRect l="-784" t="-6250" r="-1655" b="-203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73902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21</TotalTime>
  <Words>442</Words>
  <Application>Microsoft Office PowerPoint</Application>
  <PresentationFormat>Breedbeeld</PresentationFormat>
  <Paragraphs>83</Paragraphs>
  <Slides>11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Gill Sans MT</vt:lpstr>
      <vt:lpstr>Tahoma</vt:lpstr>
      <vt:lpstr>Galerie</vt:lpstr>
      <vt:lpstr>H6.1 Basiskennis breuken </vt:lpstr>
      <vt:lpstr>Begrippen </vt:lpstr>
      <vt:lpstr>Wat deden breuken ook alweer? </vt:lpstr>
      <vt:lpstr>Helen en breuken</vt:lpstr>
      <vt:lpstr>Afspraken </vt:lpstr>
      <vt:lpstr>Snelle sommetjes met breuken</vt:lpstr>
      <vt:lpstr>Kan dit ook met de rekenmachine… ? </vt:lpstr>
      <vt:lpstr>De breukentoets </vt:lpstr>
      <vt:lpstr>Breuken invoeren</vt:lpstr>
      <vt:lpstr>De breukentoets </vt:lpstr>
      <vt:lpstr>Een som met de breukentoets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Löwik, TRA (Tessa)</cp:lastModifiedBy>
  <cp:revision>1</cp:revision>
  <dcterms:created xsi:type="dcterms:W3CDTF">2021-02-09T09:48:57Z</dcterms:created>
  <dcterms:modified xsi:type="dcterms:W3CDTF">2025-03-18T09:39:10Z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