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71E42"/>
    <a:srgbClr val="E2DED9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8398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68776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4255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6014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6822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1157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4067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786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825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2243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5400" dirty="0"/>
              <a:t>Formule opstellen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A435E8-DC82-D0AF-AFFE-20E9CCA37527}"/>
              </a:ext>
            </a:extLst>
          </p:cNvPr>
          <p:cNvSpPr txBox="1"/>
          <p:nvPr/>
        </p:nvSpPr>
        <p:spPr>
          <a:xfrm>
            <a:off x="9430327" y="2900218"/>
            <a:ext cx="914400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nl-NL" strike="sngStrike" dirty="0"/>
          </a:p>
        </p:txBody>
      </p:sp>
      <p:pic>
        <p:nvPicPr>
          <p:cNvPr id="6" name="Afbeelding 5" descr="Afbeelding met porselein&#10;&#10;Automatisch gegenereerde beschrijving">
            <a:extLst>
              <a:ext uri="{FF2B5EF4-FFF2-40B4-BE49-F238E27FC236}">
                <a16:creationId xmlns:a16="http://schemas.microsoft.com/office/drawing/2014/main" id="{0544A573-9E59-1D46-6F53-086E1005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506" y="1560945"/>
            <a:ext cx="4494757" cy="44947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D45A529-8837-7424-FE6C-8074124E5B0D}"/>
              </a:ext>
            </a:extLst>
          </p:cNvPr>
          <p:cNvSpPr txBox="1"/>
          <p:nvPr/>
        </p:nvSpPr>
        <p:spPr>
          <a:xfrm>
            <a:off x="203199" y="2072247"/>
            <a:ext cx="171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/>
              <a:t>H2</a:t>
            </a:r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 in elkaar zetten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5" y="1532406"/>
            <a:ext cx="2918747" cy="433038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4178808" y="2002536"/>
            <a:ext cx="24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 Wat is het begingetal?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178807" y="2371868"/>
            <a:ext cx="43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2. Wat is het stijggetal of daalgetal?  ( + of - )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178806" y="2741200"/>
            <a:ext cx="541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3.  Vul de getallen en de woorden in de basisformule in.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178806" y="3259314"/>
            <a:ext cx="707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Woord verticale-as = Begingetal  +   stijggetal   x    woord horizontale-as 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66758" y="19805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8601456" y="237186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+ 2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702F00F-8EF1-22DA-BBAF-6D0978C11DFD}"/>
              </a:ext>
            </a:extLst>
          </p:cNvPr>
          <p:cNvSpPr txBox="1"/>
          <p:nvPr/>
        </p:nvSpPr>
        <p:spPr>
          <a:xfrm>
            <a:off x="4391949" y="3765221"/>
            <a:ext cx="221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Hoogte in cm =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0F29E0D-1C34-2FA7-5EB7-F9A314052E72}"/>
              </a:ext>
            </a:extLst>
          </p:cNvPr>
          <p:cNvSpPr txBox="1"/>
          <p:nvPr/>
        </p:nvSpPr>
        <p:spPr>
          <a:xfrm>
            <a:off x="6188717" y="3765221"/>
            <a:ext cx="96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38A898-F19E-3FF0-F07B-2FD2EEF81806}"/>
              </a:ext>
            </a:extLst>
          </p:cNvPr>
          <p:cNvSpPr txBox="1"/>
          <p:nvPr/>
        </p:nvSpPr>
        <p:spPr>
          <a:xfrm>
            <a:off x="6539696" y="3755392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+ 2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BB1C09-B4FF-7537-9E1C-78DFC0C8BD29}"/>
              </a:ext>
            </a:extLst>
          </p:cNvPr>
          <p:cNvSpPr txBox="1"/>
          <p:nvPr/>
        </p:nvSpPr>
        <p:spPr>
          <a:xfrm>
            <a:off x="6952564" y="3719012"/>
            <a:ext cx="221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x tijd in uren </a:t>
            </a:r>
          </a:p>
        </p:txBody>
      </p:sp>
    </p:spTree>
    <p:extLst>
      <p:ext uri="{BB962C8B-B14F-4D97-AF65-F5344CB8AC3E}">
        <p14:creationId xmlns:p14="http://schemas.microsoft.com/office/powerpoint/2010/main" val="36584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4" grpId="0"/>
      <p:bldP spid="25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 in elkaar zetten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178808" y="2002536"/>
            <a:ext cx="24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 Wat is het begingetal?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178807" y="2371868"/>
            <a:ext cx="43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2. Wat is het stijggetal of daalgetal?  ( + of - )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178806" y="2741200"/>
            <a:ext cx="541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3.  Vul de getallen en de woorden in de basisformule in. 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66758" y="19805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12 000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8601456" y="23718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- 2000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35" y="1616709"/>
            <a:ext cx="3021605" cy="432143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18AF7A9-3606-274A-C79A-42BDB19C45F6}"/>
              </a:ext>
            </a:extLst>
          </p:cNvPr>
          <p:cNvSpPr txBox="1"/>
          <p:nvPr/>
        </p:nvSpPr>
        <p:spPr>
          <a:xfrm>
            <a:off x="4432431" y="3472714"/>
            <a:ext cx="221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Inhoud in Liters =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FC2150-55A7-6AFF-7202-2767618F99E0}"/>
              </a:ext>
            </a:extLst>
          </p:cNvPr>
          <p:cNvSpPr txBox="1"/>
          <p:nvPr/>
        </p:nvSpPr>
        <p:spPr>
          <a:xfrm>
            <a:off x="6229199" y="3472714"/>
            <a:ext cx="96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12 000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6393FB7-66FF-CC20-1356-69A333FF4DA8}"/>
              </a:ext>
            </a:extLst>
          </p:cNvPr>
          <p:cNvSpPr txBox="1"/>
          <p:nvPr/>
        </p:nvSpPr>
        <p:spPr>
          <a:xfrm>
            <a:off x="7158683" y="3479864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- 2000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46C850-971C-BA91-3731-C154037616D3}"/>
              </a:ext>
            </a:extLst>
          </p:cNvPr>
          <p:cNvSpPr txBox="1"/>
          <p:nvPr/>
        </p:nvSpPr>
        <p:spPr>
          <a:xfrm>
            <a:off x="8281223" y="3429000"/>
            <a:ext cx="221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x tijd in uren </a:t>
            </a:r>
          </a:p>
        </p:txBody>
      </p:sp>
    </p:spTree>
    <p:extLst>
      <p:ext uri="{BB962C8B-B14F-4D97-AF65-F5344CB8AC3E}">
        <p14:creationId xmlns:p14="http://schemas.microsoft.com/office/powerpoint/2010/main" val="32636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4" grpId="0"/>
      <p:bldP spid="25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 in elkaar zetten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178808" y="2002536"/>
            <a:ext cx="24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 Wat is het begingetal?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178807" y="2371868"/>
            <a:ext cx="43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2. Wat is het stijggetal of daalgetal?  ( + of - )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178806" y="2741200"/>
            <a:ext cx="541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3.  Vul de getallen en de woorden in de basisformule in.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178806" y="3259314"/>
            <a:ext cx="675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Woord verticale-as = Begingetal  - daalgetal  x    woord horizontale-as 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66758" y="19805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600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8601456" y="237186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- 200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62" y="1659598"/>
            <a:ext cx="2454677" cy="43148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C65880E-52AB-145F-E5F9-5D0CB11CDD4F}"/>
              </a:ext>
            </a:extLst>
          </p:cNvPr>
          <p:cNvSpPr txBox="1"/>
          <p:nvPr/>
        </p:nvSpPr>
        <p:spPr>
          <a:xfrm>
            <a:off x="4391949" y="3765221"/>
            <a:ext cx="221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Inhoud in Liters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01B0CF-A64C-8A17-3F5F-751C43899541}"/>
              </a:ext>
            </a:extLst>
          </p:cNvPr>
          <p:cNvSpPr txBox="1"/>
          <p:nvPr/>
        </p:nvSpPr>
        <p:spPr>
          <a:xfrm>
            <a:off x="6188717" y="3765221"/>
            <a:ext cx="96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6B6C28D-E1F6-B58B-A1DE-620366C3114D}"/>
              </a:ext>
            </a:extLst>
          </p:cNvPr>
          <p:cNvSpPr txBox="1"/>
          <p:nvPr/>
        </p:nvSpPr>
        <p:spPr>
          <a:xfrm>
            <a:off x="6670935" y="3765221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- 200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4C3A3C6-DDA5-D72A-EC03-884FE174AC55}"/>
              </a:ext>
            </a:extLst>
          </p:cNvPr>
          <p:cNvSpPr txBox="1"/>
          <p:nvPr/>
        </p:nvSpPr>
        <p:spPr>
          <a:xfrm>
            <a:off x="7336937" y="3729440"/>
            <a:ext cx="221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x tijd in uren </a:t>
            </a:r>
          </a:p>
        </p:txBody>
      </p:sp>
    </p:spTree>
    <p:extLst>
      <p:ext uri="{BB962C8B-B14F-4D97-AF65-F5344CB8AC3E}">
        <p14:creationId xmlns:p14="http://schemas.microsoft.com/office/powerpoint/2010/main" val="40162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4" grpId="0"/>
      <p:bldP spid="2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3C0199F-A274-44C6-BF37-784A855E6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rtlCol="0"/>
              <a:lstStyle/>
              <a:p>
                <a:pPr marL="0" indent="0" rtl="0">
                  <a:buNone/>
                </a:pPr>
                <a:r>
                  <a:rPr lang="nl-NL" dirty="0"/>
                  <a:t> Een voorbeeld: 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𝐻𝑢𝑢𝑟𝑘𝑜𝑠𝑡𝑒𝑛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𝑒𝑢𝑟𝑜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=15+2,50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𝑎𝑎𝑛𝑡𝑎𝑙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𝑑𝑎𝑔𝑒𝑛</m:t>
                      </m:r>
                    </m:oMath>
                  </m:oMathPara>
                </a14:m>
                <a:br>
                  <a:rPr lang="nl-NL" dirty="0"/>
                </a:br>
                <a:endParaRPr lang="nl-NL" dirty="0"/>
              </a:p>
              <a:p>
                <a:pPr marL="0" indent="0" algn="ctr" rtl="0">
                  <a:buNone/>
                </a:pPr>
                <a:endParaRPr lang="nl-N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𝐵𝑒𝑑𝑟𝑎𝑔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𝑒𝑢𝑟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=3,25+0,50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𝑎𝑎𝑛𝑡𝑎𝑙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𝑑𝑎𝑔𝑒𝑛</m:t>
                      </m:r>
                    </m:oMath>
                  </m:oMathPara>
                </a14:m>
                <a:endParaRPr lang="nl-NL" dirty="0"/>
              </a:p>
              <a:p>
                <a:pPr marL="0" indent="0" rtl="0">
                  <a:buNone/>
                </a:pPr>
                <a:endParaRPr lang="nl-NL" dirty="0"/>
              </a:p>
              <a:p>
                <a:r>
                  <a:rPr lang="nl-NL" dirty="0"/>
                  <a:t>Welke informatie kun je uit deze formules halen? </a:t>
                </a:r>
              </a:p>
              <a:p>
                <a:r>
                  <a:rPr lang="nl-NL" dirty="0"/>
                  <a:t>Waar vul je het getal uit de opdracht in? 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3C0199F-A274-44C6-BF37-784A855E6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al 3"/>
          <p:cNvSpPr/>
          <p:nvPr/>
        </p:nvSpPr>
        <p:spPr>
          <a:xfrm>
            <a:off x="7036526" y="2351314"/>
            <a:ext cx="1872343" cy="583475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6208777" y="3157563"/>
            <a:ext cx="347472" cy="583475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662999" y="4293598"/>
            <a:ext cx="249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0,50t = 0,50 x t </a:t>
            </a:r>
          </a:p>
          <a:p>
            <a:r>
              <a:rPr lang="nl-NL" dirty="0">
                <a:solidFill>
                  <a:schemeClr val="accent1"/>
                </a:solidFill>
              </a:rPr>
              <a:t>Er staat een verborgen keer-teken. </a:t>
            </a:r>
          </a:p>
        </p:txBody>
      </p:sp>
    </p:spTree>
    <p:extLst>
      <p:ext uri="{BB962C8B-B14F-4D97-AF65-F5344CB8AC3E}">
        <p14:creationId xmlns:p14="http://schemas.microsoft.com/office/powerpoint/2010/main" val="41503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Basis van een formule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238103" y="1853754"/>
            <a:ext cx="995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Woord verticale-as = Begingetal  +   stijggetal   x    woord horizontale-as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38103" y="2223086"/>
            <a:ext cx="995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Woord verticale-as = Begingetal  -  daalgetal   x    woord horizontale-as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14" y="2821577"/>
            <a:ext cx="2089441" cy="36488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73" y="2821577"/>
            <a:ext cx="2418955" cy="345954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18606" y="3840480"/>
            <a:ext cx="184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lijn stijgt, daarom krijg je hier een stijggetal.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218024" y="3840480"/>
            <a:ext cx="1846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De lijn daalt, daarom krijg je hier een daalgetal. </a:t>
            </a:r>
          </a:p>
        </p:txBody>
      </p:sp>
      <p:cxnSp>
        <p:nvCxnSpPr>
          <p:cNvPr id="12" name="Rechte verbindingslijn met pijl 11"/>
          <p:cNvCxnSpPr>
            <a:stCxn id="9" idx="3"/>
          </p:cNvCxnSpPr>
          <p:nvPr/>
        </p:nvCxnSpPr>
        <p:spPr>
          <a:xfrm>
            <a:off x="2664823" y="4302145"/>
            <a:ext cx="6879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10" idx="1"/>
          </p:cNvCxnSpPr>
          <p:nvPr/>
        </p:nvCxnSpPr>
        <p:spPr>
          <a:xfrm flipH="1">
            <a:off x="8551817" y="4302145"/>
            <a:ext cx="6662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6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Begingetal vinden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63" y="1853754"/>
            <a:ext cx="2415488" cy="421826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75909" y="1942011"/>
            <a:ext cx="594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Begingetal </a:t>
            </a:r>
            <a:r>
              <a:rPr lang="nl-NL" dirty="0"/>
              <a:t>= Het getal boven de 0 op de verticale-as 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572768" y="4773168"/>
            <a:ext cx="9144" cy="1179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105" y="2609539"/>
            <a:ext cx="2463219" cy="3522846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V="1">
            <a:off x="4376659" y="3225913"/>
            <a:ext cx="6096" cy="282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332" y="2399600"/>
            <a:ext cx="2515956" cy="3732785"/>
          </a:xfrm>
          <a:prstGeom prst="rect">
            <a:avLst/>
          </a:prstGeom>
        </p:spPr>
      </p:pic>
      <p:cxnSp>
        <p:nvCxnSpPr>
          <p:cNvPr id="13" name="Rechte verbindingslijn met pijl 12"/>
          <p:cNvCxnSpPr/>
          <p:nvPr/>
        </p:nvCxnSpPr>
        <p:spPr>
          <a:xfrm flipV="1">
            <a:off x="6955536" y="5126736"/>
            <a:ext cx="9144" cy="1179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296" y="2011680"/>
            <a:ext cx="2344224" cy="4120705"/>
          </a:xfrm>
          <a:prstGeom prst="rect">
            <a:avLst/>
          </a:prstGeom>
        </p:spPr>
      </p:pic>
      <p:cxnSp>
        <p:nvCxnSpPr>
          <p:cNvPr id="15" name="Rechte verbindingslijn met pijl 14"/>
          <p:cNvCxnSpPr/>
          <p:nvPr/>
        </p:nvCxnSpPr>
        <p:spPr>
          <a:xfrm flipV="1">
            <a:off x="10088611" y="2956690"/>
            <a:ext cx="6096" cy="282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9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Stijggetal vinden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63" y="1853754"/>
            <a:ext cx="2415488" cy="421826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081087" y="1853754"/>
            <a:ext cx="69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Stijggetal</a:t>
            </a:r>
            <a:r>
              <a:rPr lang="nl-NL" dirty="0"/>
              <a:t> = Hoeveel de grafiek stijgt per 1 stap. </a:t>
            </a:r>
          </a:p>
        </p:txBody>
      </p:sp>
      <p:cxnSp>
        <p:nvCxnSpPr>
          <p:cNvPr id="8" name="Rechte verbindingslijn met pijl 7"/>
          <p:cNvCxnSpPr>
            <a:cxnSpLocks/>
          </p:cNvCxnSpPr>
          <p:nvPr/>
        </p:nvCxnSpPr>
        <p:spPr>
          <a:xfrm>
            <a:off x="1591056" y="5724144"/>
            <a:ext cx="1872580" cy="0"/>
          </a:xfrm>
          <a:prstGeom prst="straightConnector1">
            <a:avLst/>
          </a:prstGeom>
          <a:ln w="38100">
            <a:solidFill>
              <a:srgbClr val="B71E4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 flipV="1">
            <a:off x="3553599" y="2890278"/>
            <a:ext cx="9144" cy="1316736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1591056" y="4754880"/>
            <a:ext cx="0" cy="859536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4081086" y="2752551"/>
            <a:ext cx="63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Met de </a:t>
            </a:r>
            <a:r>
              <a:rPr lang="nl-NL" dirty="0">
                <a:solidFill>
                  <a:srgbClr val="B71E42"/>
                </a:solidFill>
              </a:rPr>
              <a:t>rode</a:t>
            </a:r>
            <a:r>
              <a:rPr lang="nl-NL" dirty="0"/>
              <a:t> pijl is één stap aangegeven op de horizontale-as. 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081086" y="3189683"/>
            <a:ext cx="737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Met de </a:t>
            </a:r>
            <a:r>
              <a:rPr lang="nl-NL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twee blauwe </a:t>
            </a:r>
            <a:r>
              <a:rPr lang="nl-NL" dirty="0"/>
              <a:t>pijlen bekijk je de stap die je op de verticale-as maakt. </a:t>
            </a:r>
          </a:p>
          <a:p>
            <a:r>
              <a:rPr lang="nl-NL" dirty="0"/>
              <a:t>	In dit geval ga je van 4 naar 12. Je stijgt 8. </a:t>
            </a:r>
          </a:p>
          <a:p>
            <a:r>
              <a:rPr lang="nl-NL" dirty="0"/>
              <a:t>	8 : 4 = 2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081086" y="4180813"/>
            <a:ext cx="63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Het stijggetal bij deze grafiek </a:t>
            </a:r>
          </a:p>
          <a:p>
            <a:r>
              <a:rPr lang="nl-NL" dirty="0"/>
              <a:t>	Per 1 stap 2 omhoog daarom stijggetal = +2</a:t>
            </a:r>
          </a:p>
        </p:txBody>
      </p:sp>
    </p:spTree>
    <p:extLst>
      <p:ext uri="{BB962C8B-B14F-4D97-AF65-F5344CB8AC3E}">
        <p14:creationId xmlns:p14="http://schemas.microsoft.com/office/powerpoint/2010/main" val="42340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Stijggetal vinden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2" y="1741232"/>
            <a:ext cx="2918747" cy="433038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81087" y="1853754"/>
            <a:ext cx="69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Stijggetal</a:t>
            </a:r>
            <a:r>
              <a:rPr lang="nl-NL" dirty="0"/>
              <a:t> = Hoeveel de grafiek stijgt per één stap.</a:t>
            </a:r>
          </a:p>
        </p:txBody>
      </p:sp>
      <p:cxnSp>
        <p:nvCxnSpPr>
          <p:cNvPr id="5" name="Rechte verbindingslijn met pijl 4"/>
          <p:cNvCxnSpPr>
            <a:cxnSpLocks/>
          </p:cNvCxnSpPr>
          <p:nvPr/>
        </p:nvCxnSpPr>
        <p:spPr>
          <a:xfrm>
            <a:off x="1307592" y="5751576"/>
            <a:ext cx="2234466" cy="0"/>
          </a:xfrm>
          <a:prstGeom prst="straightConnector1">
            <a:avLst/>
          </a:prstGeom>
          <a:ln w="38100">
            <a:solidFill>
              <a:srgbClr val="B71E4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H="1" flipV="1">
            <a:off x="1294363" y="4920932"/>
            <a:ext cx="13229" cy="1150684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3542058" y="2718323"/>
            <a:ext cx="0" cy="1739026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081087" y="2718323"/>
            <a:ext cx="63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Met de </a:t>
            </a:r>
            <a:r>
              <a:rPr lang="nl-NL" dirty="0">
                <a:solidFill>
                  <a:srgbClr val="B71E42"/>
                </a:solidFill>
              </a:rPr>
              <a:t>rode</a:t>
            </a:r>
            <a:r>
              <a:rPr lang="nl-NL" dirty="0"/>
              <a:t> pijl is één stap aangegeven op de horizontale-as.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081087" y="3155455"/>
            <a:ext cx="737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Met de </a:t>
            </a:r>
            <a:r>
              <a:rPr lang="nl-NL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twee blauwe </a:t>
            </a:r>
            <a:r>
              <a:rPr lang="nl-NL" dirty="0"/>
              <a:t>pijlen bekijk je de stap die je op de verticale-as maakt. </a:t>
            </a:r>
          </a:p>
          <a:p>
            <a:r>
              <a:rPr lang="nl-NL" dirty="0"/>
              <a:t>	In dit geval ga je van 3 naar 11. Je stijgt 8 in 4 stappen.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081087" y="4146585"/>
            <a:ext cx="63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Het stijggetal bij deze grafiek </a:t>
            </a:r>
          </a:p>
          <a:p>
            <a:r>
              <a:rPr lang="nl-NL" dirty="0"/>
              <a:t>	Per 1 stap opzij 2 omhoog daarom stijggetal = +2</a:t>
            </a:r>
          </a:p>
        </p:txBody>
      </p:sp>
    </p:spTree>
    <p:extLst>
      <p:ext uri="{BB962C8B-B14F-4D97-AF65-F5344CB8AC3E}">
        <p14:creationId xmlns:p14="http://schemas.microsoft.com/office/powerpoint/2010/main" val="19362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Daalgetal vinden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07" y="1640275"/>
            <a:ext cx="3021605" cy="432143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81087" y="1853754"/>
            <a:ext cx="694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Daalgetal</a:t>
            </a:r>
            <a:r>
              <a:rPr lang="nl-NL" dirty="0"/>
              <a:t> = Hoeveel de grafiek daalt op de verticale-as per één stap op de horizontale-as.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081086" y="2752551"/>
            <a:ext cx="63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Met de </a:t>
            </a:r>
            <a:r>
              <a:rPr lang="nl-NL" dirty="0">
                <a:solidFill>
                  <a:srgbClr val="B71E42"/>
                </a:solidFill>
              </a:rPr>
              <a:t>rode</a:t>
            </a:r>
            <a:r>
              <a:rPr lang="nl-NL" dirty="0"/>
              <a:t> pijl is één stap aangegeven op de horizontale-as.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081086" y="3189683"/>
            <a:ext cx="737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Met de </a:t>
            </a:r>
            <a:r>
              <a:rPr lang="nl-NL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twee blauwe </a:t>
            </a:r>
            <a:r>
              <a:rPr lang="nl-NL" dirty="0"/>
              <a:t>pijlen bekijk je de stap die je op de verticale-as maakt. </a:t>
            </a:r>
          </a:p>
          <a:p>
            <a:r>
              <a:rPr lang="nl-NL" dirty="0"/>
              <a:t>	In dit geval ga je van 12000 naar 4000. </a:t>
            </a:r>
          </a:p>
          <a:p>
            <a:r>
              <a:rPr lang="nl-NL" dirty="0"/>
              <a:t>	Je daalt 12000 – 4000 = 8000    8000 : 4 = 2000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81086" y="4180813"/>
            <a:ext cx="63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Het daalgetal bij deze grafiek </a:t>
            </a:r>
          </a:p>
          <a:p>
            <a:r>
              <a:rPr lang="nl-NL" dirty="0"/>
              <a:t>	Per 1 stap opzij 2000 omlaag daarom daalgetal =    -2000 </a:t>
            </a:r>
          </a:p>
        </p:txBody>
      </p:sp>
      <p:cxnSp>
        <p:nvCxnSpPr>
          <p:cNvPr id="8" name="Rechte verbindingslijn met pijl 7"/>
          <p:cNvCxnSpPr>
            <a:cxnSpLocks/>
          </p:cNvCxnSpPr>
          <p:nvPr/>
        </p:nvCxnSpPr>
        <p:spPr>
          <a:xfrm>
            <a:off x="1570725" y="5586984"/>
            <a:ext cx="2139160" cy="0"/>
          </a:xfrm>
          <a:prstGeom prst="straightConnector1">
            <a:avLst/>
          </a:prstGeom>
          <a:ln w="38100">
            <a:solidFill>
              <a:srgbClr val="B71E4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1499616" y="2483929"/>
            <a:ext cx="1391" cy="2911031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cxnSpLocks/>
          </p:cNvCxnSpPr>
          <p:nvPr/>
        </p:nvCxnSpPr>
        <p:spPr>
          <a:xfrm flipV="1">
            <a:off x="3709885" y="4503978"/>
            <a:ext cx="0" cy="890982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Daalgetal vinden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62" y="1659598"/>
            <a:ext cx="2454677" cy="431486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081087" y="1853754"/>
            <a:ext cx="694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Daalgetal</a:t>
            </a:r>
            <a:r>
              <a:rPr lang="nl-NL" dirty="0"/>
              <a:t> = Hoeveel de grafiek daalt op de verticale-as per één stap op de horizontale-as.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081086" y="2752551"/>
            <a:ext cx="63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Met de </a:t>
            </a:r>
            <a:r>
              <a:rPr lang="nl-NL" dirty="0">
                <a:solidFill>
                  <a:srgbClr val="B71E42"/>
                </a:solidFill>
              </a:rPr>
              <a:t>rode</a:t>
            </a:r>
            <a:r>
              <a:rPr lang="nl-NL" dirty="0"/>
              <a:t> pijl is één stap aangegeven op de horizontale-as.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081086" y="3189683"/>
            <a:ext cx="737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Met de </a:t>
            </a:r>
            <a:r>
              <a:rPr lang="nl-NL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twee blauwe </a:t>
            </a:r>
            <a:r>
              <a:rPr lang="nl-NL" dirty="0"/>
              <a:t>pijlen bekijk je de stap die je op de verticale-as maakt. </a:t>
            </a:r>
          </a:p>
          <a:p>
            <a:r>
              <a:rPr lang="nl-NL" dirty="0"/>
              <a:t>	In dit geval ga je van 600 naar 0. </a:t>
            </a:r>
          </a:p>
          <a:p>
            <a:r>
              <a:rPr lang="nl-NL" dirty="0"/>
              <a:t>	Je daalt 600 in drie stappen.  600 : 3 = 200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081086" y="4180813"/>
            <a:ext cx="63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Het daalgetal bij deze grafiek </a:t>
            </a:r>
          </a:p>
          <a:p>
            <a:r>
              <a:rPr lang="nl-NL" dirty="0"/>
              <a:t>	Per 1 stap opzij 200 omlaag daarom daalgetal =    -200 </a:t>
            </a:r>
          </a:p>
        </p:txBody>
      </p:sp>
      <p:cxnSp>
        <p:nvCxnSpPr>
          <p:cNvPr id="13" name="Rechte verbindingslijn met pijl 12"/>
          <p:cNvCxnSpPr>
            <a:cxnSpLocks/>
          </p:cNvCxnSpPr>
          <p:nvPr/>
        </p:nvCxnSpPr>
        <p:spPr>
          <a:xfrm>
            <a:off x="1864184" y="5641848"/>
            <a:ext cx="1515765" cy="9144"/>
          </a:xfrm>
          <a:prstGeom prst="straightConnector1">
            <a:avLst/>
          </a:prstGeom>
          <a:ln w="38100">
            <a:solidFill>
              <a:srgbClr val="B71E4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cxnSpLocks/>
          </p:cNvCxnSpPr>
          <p:nvPr/>
        </p:nvCxnSpPr>
        <p:spPr>
          <a:xfrm flipV="1">
            <a:off x="1864184" y="2558654"/>
            <a:ext cx="0" cy="870346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cxnSpLocks/>
          </p:cNvCxnSpPr>
          <p:nvPr/>
        </p:nvCxnSpPr>
        <p:spPr>
          <a:xfrm flipV="1">
            <a:off x="3442524" y="5650992"/>
            <a:ext cx="0" cy="680360"/>
          </a:xfrm>
          <a:prstGeom prst="straightConnector1">
            <a:avLst/>
          </a:prstGeom>
          <a:ln w="38100">
            <a:solidFill>
              <a:schemeClr val="accent3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Formule in elkaar zetten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63" y="1698306"/>
            <a:ext cx="2415488" cy="421826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178808" y="2002536"/>
            <a:ext cx="246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 Wat is het begingetal?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178807" y="2371868"/>
            <a:ext cx="43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2. Wat is het stijggetal of daalgetal?  ( + of - 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78806" y="2741200"/>
            <a:ext cx="541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3.  Vul de getallen en de woorden in de basisformule in.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178806" y="3259314"/>
            <a:ext cx="707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Woord verticale-as = Begingetal  +   stijggetal   x    woord horizontale-as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766758" y="19805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8601456" y="237186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+ 2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06D3485-80E1-C9B3-BF2A-93F068559326}"/>
              </a:ext>
            </a:extLst>
          </p:cNvPr>
          <p:cNvSpPr txBox="1"/>
          <p:nvPr/>
        </p:nvSpPr>
        <p:spPr>
          <a:xfrm>
            <a:off x="4456253" y="3765221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Inkomsten in € =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10449D-4CED-D436-60DF-F954F88C0B2C}"/>
              </a:ext>
            </a:extLst>
          </p:cNvPr>
          <p:cNvSpPr txBox="1"/>
          <p:nvPr/>
        </p:nvSpPr>
        <p:spPr>
          <a:xfrm>
            <a:off x="6188717" y="3765221"/>
            <a:ext cx="96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0E2BB99-6A96-BA4C-AB3C-668B07E41FC5}"/>
              </a:ext>
            </a:extLst>
          </p:cNvPr>
          <p:cNvSpPr txBox="1"/>
          <p:nvPr/>
        </p:nvSpPr>
        <p:spPr>
          <a:xfrm>
            <a:off x="6539696" y="3755392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+ 2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DA7DB4C-1189-2470-29BF-BD03FD3E4D5D}"/>
              </a:ext>
            </a:extLst>
          </p:cNvPr>
          <p:cNvSpPr txBox="1"/>
          <p:nvPr/>
        </p:nvSpPr>
        <p:spPr>
          <a:xfrm>
            <a:off x="7016868" y="3719012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x tijd in uren </a:t>
            </a:r>
          </a:p>
        </p:txBody>
      </p:sp>
    </p:spTree>
    <p:extLst>
      <p:ext uri="{BB962C8B-B14F-4D97-AF65-F5344CB8AC3E}">
        <p14:creationId xmlns:p14="http://schemas.microsoft.com/office/powerpoint/2010/main" val="19606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7" grpId="0"/>
      <p:bldP spid="18" grpId="0"/>
      <p:bldP spid="3" grpId="0"/>
      <p:bldP spid="4" grpId="0"/>
      <p:bldP spid="7" grpId="0"/>
      <p:bldP spid="12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721</Words>
  <Application>Microsoft Office PowerPoint</Application>
  <PresentationFormat>Breedbeeld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Galerie</vt:lpstr>
      <vt:lpstr>Formule opstellen</vt:lpstr>
      <vt:lpstr>Formules</vt:lpstr>
      <vt:lpstr>Basis van een formule</vt:lpstr>
      <vt:lpstr>Begingetal vinden</vt:lpstr>
      <vt:lpstr>Stijggetal vinden </vt:lpstr>
      <vt:lpstr>Stijggetal vinden </vt:lpstr>
      <vt:lpstr>Daalgetal vinden </vt:lpstr>
      <vt:lpstr>Daalgetal vinden </vt:lpstr>
      <vt:lpstr>Formule in elkaar zetten</vt:lpstr>
      <vt:lpstr>Formule in elkaar zetten</vt:lpstr>
      <vt:lpstr>Formule in elkaar zetten</vt:lpstr>
      <vt:lpstr>Formule in elkaar zetten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2022-09-08T07:33:58Z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