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56" r:id="rId5"/>
    <p:sldId id="257" r:id="rId6"/>
    <p:sldId id="258" r:id="rId7"/>
    <p:sldId id="260" r:id="rId8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FDCD13-0FF9-43E7-9DB0-6DACC2C77803}" v="399" dt="2025-01-29T09:51:17.606"/>
  </p1510:revLst>
</p1510:revInfo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4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91078C48-B47B-460B-9BF6-CBB4BC7B49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F9DA806-6641-428C-A467-4C212528EB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C6EBB-DCA5-42C7-AFE1-06ADF2DC90FB}" type="datetimeFigureOut">
              <a:rPr lang="nl-NL" smtClean="0"/>
              <a:t>29-1-2025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B88FDB4-2B15-4FF9-A61A-F2DF8CD69D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6437569-4069-4749-96A7-3300D39FC3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7350B-8B7C-485E-A28C-3E4B6443A0B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1673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85358-0143-4405-8763-36EC6DFFBEED}" type="datetimeFigureOut">
              <a:rPr lang="nl-NL" noProof="0" smtClean="0"/>
              <a:t>29-1-2025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FB8BD-45A8-421B-BA96-CA33423181B8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612549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9219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070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6016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D2D1A-35ED-52BD-CFE1-51F21BE2F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9227991-84DC-CDAF-C832-D3AA5DC2C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D842621-AADE-F2E6-79EE-571184276D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C9B2DBE-4D8F-9C2B-65CB-89495742AA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8FB8BD-45A8-421B-BA96-CA33423181B8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33144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F6D7E90E-8C77-469E-A881-812450F2B288}" type="datetime1">
              <a:rPr lang="nl-NL" noProof="0" smtClean="0"/>
              <a:t>29-1-2025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7028399D-4040-4F0C-917A-6BECF3FC3CA2}" type="datetime1">
              <a:rPr lang="nl-NL" noProof="0" smtClean="0"/>
              <a:t>29-1-2025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inhoud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609FA1-4C40-407C-AD54-34AA3CE2576E}" type="datetime1">
              <a:rPr lang="nl-NL" noProof="0" smtClean="0"/>
              <a:t>29-1-2025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0147FB-0998-4E11-B18D-CB1F93B8EBC1}" type="datetime1">
              <a:rPr lang="nl-NL" noProof="0" smtClean="0"/>
              <a:t>29-1-2025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94C65B-D569-4AEA-8B37-E9F5141F701D}" type="datetime1">
              <a:rPr lang="nl-NL" noProof="0" smtClean="0"/>
              <a:t>29-1-2025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0F3F59-0970-4A60-992D-5418BBFE7BB8}" type="datetime1">
              <a:rPr lang="nl-NL" noProof="0" smtClean="0"/>
              <a:t>29-1-2025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el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26C6E9-9918-4133-AB29-BF40DF1F60F6}" type="datetime1">
              <a:rPr lang="nl-NL" noProof="0" smtClean="0"/>
              <a:t>29-1-2025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el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F96380-E2F4-42E6-86B4-F248F4F99C77}" type="datetime1">
              <a:rPr lang="nl-NL" noProof="0" smtClean="0"/>
              <a:t>29-1-2025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718BE1-2C90-46CF-95F6-6CB326BC0630}" type="datetime1">
              <a:rPr lang="nl-NL" noProof="0" smtClean="0"/>
              <a:t>29-1-2025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el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en galerie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5E1A47-5EC0-48B1-9BC9-972506F51C2A}" type="datetime1">
              <a:rPr lang="nl-NL" noProof="0" smtClean="0"/>
              <a:t>29-1-2025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E8F583B2-5746-4D29-8D33-E312BEE10129}" type="datetime1">
              <a:rPr lang="nl-NL" noProof="0" smtClean="0"/>
              <a:t>29-1-2025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nl-NL" noProof="0"/>
              <a:t>Hier voettekst toevoegen</a:t>
            </a:r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nl-NL" sz="4400" dirty="0"/>
              <a:t>Breuken op de rekenmachine 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>
            <a:normAutofit/>
          </a:bodyPr>
          <a:lstStyle/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www.Lowikwiskunde.nl</a:t>
            </a:r>
          </a:p>
          <a:p>
            <a:pPr rtl="0"/>
            <a:r>
              <a:rPr lang="nl-NL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      @</a:t>
            </a:r>
            <a:r>
              <a:rPr lang="nl-NL" dirty="0" err="1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Lowikwiskunde</a:t>
            </a:r>
            <a:endParaRPr lang="nl-NL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464" y="4046169"/>
            <a:ext cx="512890" cy="509150"/>
          </a:xfrm>
          <a:prstGeom prst="rect">
            <a:avLst/>
          </a:prstGeom>
        </p:spPr>
      </p:pic>
      <p:pic>
        <p:nvPicPr>
          <p:cNvPr id="6" name="Afbeelding 5" descr="Afbeelding met rekenmachine, elektronica, tekst&#10;&#10;Automatisch gegenereerde beschrijving">
            <a:extLst>
              <a:ext uri="{FF2B5EF4-FFF2-40B4-BE49-F238E27FC236}">
                <a16:creationId xmlns:a16="http://schemas.microsoft.com/office/drawing/2014/main" id="{58782741-A1CC-E484-A17F-30151909943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79" r="27704"/>
          <a:stretch/>
        </p:blipFill>
        <p:spPr>
          <a:xfrm>
            <a:off x="10179455" y="652361"/>
            <a:ext cx="1856137" cy="4051254"/>
          </a:xfrm>
          <a:prstGeom prst="rect">
            <a:avLst/>
          </a:prstGeom>
        </p:spPr>
      </p:pic>
      <p:pic>
        <p:nvPicPr>
          <p:cNvPr id="8" name="Afbeelding 7" descr="Afbeelding met elektronica, rekenmachine, tekst&#10;&#10;Automatisch gegenereerde beschrijving">
            <a:extLst>
              <a:ext uri="{FF2B5EF4-FFF2-40B4-BE49-F238E27FC236}">
                <a16:creationId xmlns:a16="http://schemas.microsoft.com/office/drawing/2014/main" id="{7AF583EC-C8C7-CA6B-D71C-FA1808FFFDC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36145" y="803191"/>
            <a:ext cx="1785521" cy="3749594"/>
          </a:xfrm>
          <a:prstGeom prst="rect">
            <a:avLst/>
          </a:prstGeom>
        </p:spPr>
      </p:pic>
      <p:pic>
        <p:nvPicPr>
          <p:cNvPr id="10" name="Afbeelding 9" descr="Afbeelding met elektronica, tekst, rekenmachine, Kantoorapparatuur&#10;&#10;Automatisch gegenereerde beschrijving">
            <a:extLst>
              <a:ext uri="{FF2B5EF4-FFF2-40B4-BE49-F238E27FC236}">
                <a16:creationId xmlns:a16="http://schemas.microsoft.com/office/drawing/2014/main" id="{036E5E79-922D-8AE7-6711-7D3EA78B51E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1154" y="802298"/>
            <a:ext cx="1856137" cy="37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De breukentoets </a:t>
            </a:r>
          </a:p>
        </p:txBody>
      </p:sp>
      <p:pic>
        <p:nvPicPr>
          <p:cNvPr id="6" name="Afbeelding 5" descr="Afbeelding met rekenmachine, elektronica, tekst&#10;&#10;Automatisch gegenereerde beschrijving">
            <a:extLst>
              <a:ext uri="{FF2B5EF4-FFF2-40B4-BE49-F238E27FC236}">
                <a16:creationId xmlns:a16="http://schemas.microsoft.com/office/drawing/2014/main" id="{BAA82F78-3C56-97D8-4735-E9DD3B2891F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479" r="27704"/>
          <a:stretch/>
        </p:blipFill>
        <p:spPr>
          <a:xfrm>
            <a:off x="6500353" y="1388499"/>
            <a:ext cx="2502072" cy="5461089"/>
          </a:xfrm>
          <a:prstGeom prst="rect">
            <a:avLst/>
          </a:prstGeom>
        </p:spPr>
      </p:pic>
      <p:pic>
        <p:nvPicPr>
          <p:cNvPr id="7" name="Afbeelding 6" descr="Afbeelding met elektronica, rekenmachine, tekst&#10;&#10;Automatisch gegenereerde beschrijving">
            <a:extLst>
              <a:ext uri="{FF2B5EF4-FFF2-40B4-BE49-F238E27FC236}">
                <a16:creationId xmlns:a16="http://schemas.microsoft.com/office/drawing/2014/main" id="{81CCCD9D-3925-D605-A41A-22A442C2C3E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695" y="1596810"/>
            <a:ext cx="2406882" cy="5054452"/>
          </a:xfrm>
          <a:prstGeom prst="rect">
            <a:avLst/>
          </a:prstGeom>
        </p:spPr>
      </p:pic>
      <p:pic>
        <p:nvPicPr>
          <p:cNvPr id="8" name="Afbeelding 7" descr="Afbeelding met elektronica, tekst, rekenmachine, Kantoorapparatuur&#10;&#10;Automatisch gegenereerde beschrijving">
            <a:extLst>
              <a:ext uri="{FF2B5EF4-FFF2-40B4-BE49-F238E27FC236}">
                <a16:creationId xmlns:a16="http://schemas.microsoft.com/office/drawing/2014/main" id="{976F821B-C810-21BE-B2D4-9EF14C5B11B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783" y="1586827"/>
            <a:ext cx="2502072" cy="5064435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33A09B0B-1528-1D6E-457F-4445D9006CB6}"/>
              </a:ext>
            </a:extLst>
          </p:cNvPr>
          <p:cNvSpPr/>
          <p:nvPr/>
        </p:nvSpPr>
        <p:spPr>
          <a:xfrm>
            <a:off x="1171145" y="4252507"/>
            <a:ext cx="563418" cy="554181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BF73F9F6-BEE1-88AE-B1D1-DB2E5FB2CE45}"/>
              </a:ext>
            </a:extLst>
          </p:cNvPr>
          <p:cNvSpPr/>
          <p:nvPr/>
        </p:nvSpPr>
        <p:spPr>
          <a:xfrm>
            <a:off x="3806367" y="3948546"/>
            <a:ext cx="563418" cy="554181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F43B75C9-956F-1B41-49ED-2F9D0E875195}"/>
              </a:ext>
            </a:extLst>
          </p:cNvPr>
          <p:cNvSpPr/>
          <p:nvPr/>
        </p:nvSpPr>
        <p:spPr>
          <a:xfrm>
            <a:off x="6573043" y="3975417"/>
            <a:ext cx="563418" cy="554181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508DB7D2-9F3E-4798-9DE6-230596344A79}"/>
              </a:ext>
            </a:extLst>
          </p:cNvPr>
          <p:cNvCxnSpPr/>
          <p:nvPr/>
        </p:nvCxnSpPr>
        <p:spPr>
          <a:xfrm>
            <a:off x="6500353" y="1954003"/>
            <a:ext cx="286327" cy="19211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2A3EEC4-C8B1-409C-6C5E-A0D049854BB9}"/>
              </a:ext>
            </a:extLst>
          </p:cNvPr>
          <p:cNvCxnSpPr/>
          <p:nvPr/>
        </p:nvCxnSpPr>
        <p:spPr>
          <a:xfrm>
            <a:off x="3701245" y="1853754"/>
            <a:ext cx="286327" cy="19211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B587AA57-0443-3185-CE7D-7369C4F2FE93}"/>
              </a:ext>
            </a:extLst>
          </p:cNvPr>
          <p:cNvCxnSpPr/>
          <p:nvPr/>
        </p:nvCxnSpPr>
        <p:spPr>
          <a:xfrm>
            <a:off x="1131202" y="2184537"/>
            <a:ext cx="286327" cy="1921164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kstvak 14">
            <a:extLst>
              <a:ext uri="{FF2B5EF4-FFF2-40B4-BE49-F238E27FC236}">
                <a16:creationId xmlns:a16="http://schemas.microsoft.com/office/drawing/2014/main" id="{A7AB496A-D01E-797F-D978-91686CA9C785}"/>
              </a:ext>
            </a:extLst>
          </p:cNvPr>
          <p:cNvSpPr txBox="1"/>
          <p:nvPr/>
        </p:nvSpPr>
        <p:spPr>
          <a:xfrm>
            <a:off x="9337964" y="1671782"/>
            <a:ext cx="2401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Dit is de </a:t>
            </a:r>
            <a:r>
              <a:rPr lang="nl-NL" u="sng" dirty="0">
                <a:solidFill>
                  <a:schemeClr val="accent1"/>
                </a:solidFill>
              </a:rPr>
              <a:t>breukenknop </a:t>
            </a:r>
            <a:r>
              <a:rPr lang="nl-NL" dirty="0"/>
              <a:t>ook wel de (breukentoets genoemd) op de rekenmachine. </a:t>
            </a:r>
          </a:p>
          <a:p>
            <a:endParaRPr lang="nl-NL" dirty="0"/>
          </a:p>
          <a:p>
            <a:r>
              <a:rPr lang="nl-NL" dirty="0"/>
              <a:t>Je ziet een breuk ontstaan die nog leeg is. Door met de pijltjes naar boven en beneden te gaan kun je de breuk invullen met getallen. </a:t>
            </a:r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Een som met de breukentoets </a:t>
            </a:r>
          </a:p>
        </p:txBody>
      </p:sp>
      <p:pic>
        <p:nvPicPr>
          <p:cNvPr id="6" name="Afbeelding 5" descr="Afbeelding met elektronica, rekenmachine, tekst&#10;&#10;Automatisch gegenereerde beschrijving">
            <a:extLst>
              <a:ext uri="{FF2B5EF4-FFF2-40B4-BE49-F238E27FC236}">
                <a16:creationId xmlns:a16="http://schemas.microsoft.com/office/drawing/2014/main" id="{B01192D2-2CA1-D559-B1DB-8B741F11B8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 l="36555" t="36249" r="20849" b="45157"/>
          <a:stretch/>
        </p:blipFill>
        <p:spPr>
          <a:xfrm>
            <a:off x="6328585" y="2355516"/>
            <a:ext cx="729523" cy="6687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488747F8-CB5B-8ED8-46D8-2388AD628CD0}"/>
                  </a:ext>
                </a:extLst>
              </p:cNvPr>
              <p:cNvSpPr txBox="1"/>
              <p:nvPr/>
            </p:nvSpPr>
            <p:spPr>
              <a:xfrm>
                <a:off x="1294362" y="2447636"/>
                <a:ext cx="7738801" cy="484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nl-NL" dirty="0"/>
                  <a:t> vul je in de rekenmachine in als                     2                       7   en dan EXE    </a:t>
                </a:r>
              </a:p>
            </p:txBody>
          </p:sp>
        </mc:Choice>
        <mc:Fallback xmlns="">
          <p:sp>
            <p:nvSpPr>
              <p:cNvPr id="7" name="Tekstvak 6">
                <a:extLst>
                  <a:ext uri="{FF2B5EF4-FFF2-40B4-BE49-F238E27FC236}">
                    <a16:creationId xmlns:a16="http://schemas.microsoft.com/office/drawing/2014/main" id="{488747F8-CB5B-8ED8-46D8-2388AD628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362" y="2447636"/>
                <a:ext cx="7738801" cy="484492"/>
              </a:xfrm>
              <a:prstGeom prst="rect">
                <a:avLst/>
              </a:prstGeom>
              <a:blipFill>
                <a:blip r:embed="rId4"/>
                <a:stretch>
                  <a:fillRect r="-1024" b="-7595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Afbeelding 7" descr="Afbeelding met elektronica, rekenmachine, tekst&#10;&#10;Automatisch gegenereerde beschrijving">
            <a:extLst>
              <a:ext uri="{FF2B5EF4-FFF2-40B4-BE49-F238E27FC236}">
                <a16:creationId xmlns:a16="http://schemas.microsoft.com/office/drawing/2014/main" id="{6815151C-FE49-6683-930F-9ED9285F8F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 l="21259" t="55208" r="63828" b="37848"/>
          <a:stretch/>
        </p:blipFill>
        <p:spPr>
          <a:xfrm>
            <a:off x="4883021" y="2388894"/>
            <a:ext cx="615634" cy="601975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29F2FB59-27D6-3A01-8430-DF3E616DAEE0}"/>
              </a:ext>
            </a:extLst>
          </p:cNvPr>
          <p:cNvSpPr/>
          <p:nvPr/>
        </p:nvSpPr>
        <p:spPr>
          <a:xfrm>
            <a:off x="6444764" y="2689880"/>
            <a:ext cx="497163" cy="484492"/>
          </a:xfrm>
          <a:prstGeom prst="ellipse">
            <a:avLst/>
          </a:prstGeom>
          <a:noFill/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764FC32A-D861-6A42-0562-BE1B1F883C91}"/>
                  </a:ext>
                </a:extLst>
              </p:cNvPr>
              <p:cNvSpPr txBox="1"/>
              <p:nvPr/>
            </p:nvSpPr>
            <p:spPr>
              <a:xfrm>
                <a:off x="1294361" y="3833756"/>
                <a:ext cx="7738801" cy="7598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/>
                  <a:t>Let op bij   5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l-NL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a:rPr lang="nl-NL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dirty="0"/>
                  <a:t> dat je met de pijltjes de vijf er echt voor zet. Voor de rest werkt de breuk hetzelfde.    </a:t>
                </a:r>
              </a:p>
            </p:txBody>
          </p:sp>
        </mc:Choice>
        <mc:Fallback>
          <p:sp>
            <p:nvSpPr>
              <p:cNvPr id="3" name="Tekstvak 2">
                <a:extLst>
                  <a:ext uri="{FF2B5EF4-FFF2-40B4-BE49-F238E27FC236}">
                    <a16:creationId xmlns:a16="http://schemas.microsoft.com/office/drawing/2014/main" id="{764FC32A-D861-6A42-0562-BE1B1F883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4361" y="3833756"/>
                <a:ext cx="7738801" cy="759888"/>
              </a:xfrm>
              <a:prstGeom prst="rect">
                <a:avLst/>
              </a:prstGeom>
              <a:blipFill>
                <a:blip r:embed="rId5"/>
                <a:stretch>
                  <a:fillRect l="-630" r="-157" b="-12000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89DFD-8DCD-4437-7809-9CBDEF4E5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D3551-58FB-1249-F9BB-76456E97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 rtlCol="0"/>
          <a:lstStyle/>
          <a:p>
            <a:pPr rtl="0"/>
            <a:r>
              <a:rPr lang="nl-NL" dirty="0"/>
              <a:t>Breuken vereenvoudigen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8EFBF9-C245-2892-5D1D-6BE13700E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l-NL" dirty="0">
                <a:solidFill>
                  <a:srgbClr val="B71E42"/>
                </a:solidFill>
              </a:rPr>
              <a:t>Vereenvoudigen</a:t>
            </a:r>
            <a:r>
              <a:rPr lang="nl-NL" dirty="0"/>
              <a:t> : de breuk zo klein mogelijk maken  </a:t>
            </a:r>
          </a:p>
          <a:p>
            <a:pPr lvl="0" rtl="0"/>
            <a:r>
              <a:rPr lang="nl-NL" dirty="0"/>
              <a:t>TIP! Dit doet de rekenmachine automatisch! </a:t>
            </a:r>
          </a:p>
          <a:p>
            <a:pPr marL="0" lvl="0" indent="0" rtl="0">
              <a:buNone/>
            </a:pPr>
            <a:r>
              <a:rPr lang="nl-NL" dirty="0"/>
              <a:t>	1. Typ de breuk in en druk </a:t>
            </a:r>
            <a:r>
              <a:rPr lang="nl-NL"/>
              <a:t>op EXE  </a:t>
            </a:r>
            <a:endParaRPr lang="nl-NL" dirty="0"/>
          </a:p>
          <a:p>
            <a:pPr marL="0" lvl="0" indent="0" rtl="0">
              <a:buNone/>
            </a:pPr>
            <a:r>
              <a:rPr lang="nl-NL" dirty="0"/>
              <a:t>	2. De rekenmachine heeft de breuk vereenvoudigd.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8E88DAF8-7D46-6482-5DA8-8B7BB120DDC8}"/>
                  </a:ext>
                </a:extLst>
              </p:cNvPr>
              <p:cNvSpPr txBox="1"/>
              <p:nvPr/>
            </p:nvSpPr>
            <p:spPr>
              <a:xfrm>
                <a:off x="3648362" y="4853709"/>
                <a:ext cx="3187026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nl-NL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𝐼𝑛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𝑟𝑒𝑘𝑒𝑛𝑚𝑎𝑐h𝑖𝑛𝑒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𝑔𝑒𝑒𝑓𝑡</m:t>
                      </m:r>
                      <m:r>
                        <a:rPr lang="nl-NL" b="0" i="1" smtClean="0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nl-NL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l-N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nl-NL" dirty="0"/>
              </a:p>
            </p:txBody>
          </p:sp>
        </mc:Choice>
        <mc:Fallback xmlns="">
          <p:sp>
            <p:nvSpPr>
              <p:cNvPr id="4" name="Tekstvak 3">
                <a:extLst>
                  <a:ext uri="{FF2B5EF4-FFF2-40B4-BE49-F238E27FC236}">
                    <a16:creationId xmlns:a16="http://schemas.microsoft.com/office/drawing/2014/main" id="{8E88DAF8-7D46-6482-5DA8-8B7BB120D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362" y="4853709"/>
                <a:ext cx="3187026" cy="5203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341325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30478197_TF66921596" id="{A6E5CAA6-8CA8-4A86-8EDB-B61E8C48BF61}" vid="{A3DF979C-A155-43F5-A274-E0C6501FCEA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purl.org/dc/terms/"/>
    <ds:schemaRef ds:uri="http://purl.org/dc/dcmitype/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dc4bcd6-49db-4c07-9060-8acfc67cef9f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van mijn uitvinding</Template>
  <TotalTime>0</TotalTime>
  <Words>150</Words>
  <Application>Microsoft Office PowerPoint</Application>
  <PresentationFormat>Breedbeeld</PresentationFormat>
  <Paragraphs>20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</vt:lpstr>
      <vt:lpstr>Calibri</vt:lpstr>
      <vt:lpstr>Cambria Math</vt:lpstr>
      <vt:lpstr>Gill Sans MT</vt:lpstr>
      <vt:lpstr>Tahoma</vt:lpstr>
      <vt:lpstr>Galerie</vt:lpstr>
      <vt:lpstr>Breuken op de rekenmachine </vt:lpstr>
      <vt:lpstr>De breukentoets </vt:lpstr>
      <vt:lpstr>Een som met de breukentoets </vt:lpstr>
      <vt:lpstr>Breuken vereenvoudigen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2021-02-09T09:48:57Z</dcterms:created>
  <dcterms:modified xsi:type="dcterms:W3CDTF">2025-01-29T09:51:26Z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