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E21B1-F86A-4B82-800F-464C759F5875}" v="181" dt="2024-03-04T12:23:33.191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>
        <p:scale>
          <a:sx n="66" d="100"/>
          <a:sy n="66" d="100"/>
        </p:scale>
        <p:origin x="76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19:34.99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532.19263"/>
      <inkml:brushProperty name="anchorY" value="-3718.4646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2:53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1 903 24575,'0'-10'0,"1"1"0,0-1 0,0 1 0,1-1 0,1 1 0,0 0 0,0 0 0,0 0 0,1 0 0,1 0 0,6-9 0,8-24 0,-15 32 0,0 1 0,0 0 0,1 0 0,0 0 0,1 0 0,6-7 0,13-9 0,43-35 0,-7 8 0,7 0 0,-13 12 0,-10 3 0,2 1 0,1 2 0,2 3 0,101-48 0,-74 44 0,78-50 0,-142 79 0,1 0 0,-1 1 0,2 0 0,-1 1 0,0 1 0,1 1 0,17-2 0,-19 3 0,0 0 0,-1-1 0,0 0 0,1-1 0,-1-1 0,0 0 0,0 0 0,-1-1 0,19-11 0,-29 16 0,-1 0 0,1-1 0,-1 1 0,0 0 0,1 0 0,-1 0 0,1 0 0,-1-1 0,0 1 0,1 0 0,-1-1 0,0 1 0,1 0 0,-1 0 0,0-1 0,1 1 0,-1-1 0,0 1 0,0 0 0,0-1 0,1 1 0,-1 0 0,0-1 0,0 1 0,0-1 0,0 1 0,0-1 0,1 1 0,-1-1 0,0 1 0,0 0 0,0-1 0,0 1 0,-1-1 0,1 1 0,0-1 0,0 1 0,0 0 0,0-1 0,0 1 0,0-1 0,-1 1 0,1-1 0,0 1 0,0 0 0,-1-1 0,1 1 0,0 0 0,0-1 0,-1 1 0,1 0 0,-1 0 0,1-1 0,0 1 0,-1 0 0,1 0 0,0-1 0,-1 1 0,1 0 0,-1 0 0,1 0 0,-1 0 0,1 0 0,0 0 0,-1 0 0,1-1 0,-1 1 0,1 0 0,-2 1 0,-36-7 0,36 6 0,-222-1 0,108 3 0,107-2-97,-1 1-1,1-1 1,-1 2-1,1-1 1,0 2-1,0-1 1,-1 1-1,2 0 1,-1 1-1,0 0 1,1 0-1,-1 1 0,-7 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2:53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2:57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564 0 24575,'1'15'0,"1"0"0,0-1 0,1 1 0,1-1 0,1 0 0,11 26 0,-11-27 0,1 0 0,-2 0 0,1 0 0,-2 1 0,0-1 0,0 1 0,0 24 0,-3-36 0,0 1 0,0 0 0,-1-1 0,1 1 0,-1-1 0,1 1 0,-1 0 0,0-1 0,0 1 0,0-1 0,0 0 0,-1 1 0,1-1 0,0 0 0,-1 0 0,0 0 0,1 0 0,-1 0 0,0 0 0,0 0 0,0-1 0,-1 1 0,1-1 0,0 1 0,0-1 0,-4 1 0,-5 2 0,0-1 0,0-1 0,0 0 0,0 0 0,-13 0 0,12-1 0,-1 0 0,-22 6 0,10 2 0,-30 17 0,33-16 0,0 0 0,-25 7 0,27-11 0,0 0 0,1 1 0,0 1 0,1 1 0,-29 18 0,33-19 21,-1 0-1,0-1 1,0-1-1,-23 6 1,-1 2-1489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2:58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0 24575,'0'6'0,"-5"1"0,-8 5 0,-6 1 0,-1 3 0,-2-1 0,-8-3 0,0 3 0,1-3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04:35.17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24575,'0'0'0,"11"0"0,10 0 0,6 0 0,3 0 0,3 0 0,1 0 0,7 0 0,-1 0 0,1 0 0,-3 0 0,-1 0 0,-3 0 0,0 0 0,-1 0 0,-1 0 0,0 0 0,0 0 0,-1 0 0,7 0 0,7 0 0,1 0 0,-2 0 0,-3 0 0,-2 0 0,-3 0 0,-2 0 0,-1 0 0,-1 0 0,-7 7 0,-7 6 0,-6 6 0,-5 6 0,-4 4 0,-3 2 0,-7 2 0,-7 1 0,-7-1 0,2 0 0,-4 0 0,-3 0 0,-1-7 0,3 6 0,6 1 0,-1 0 0,5 0 0,-2-5 0,3-2 0,2 1 0,-2 0 0,2 7 0,3 3 0,-4-6 0,1-1 0,3 0 0,-5-7 0,3-6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04:37.81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11.9137"/>
      <inkml:brushProperty name="anchorY" value="-1805.21289"/>
      <inkml:brushProperty name="scaleFactor" value="0.5"/>
    </inkml:brush>
  </inkml:definitions>
  <inkml:trace contextRef="#ctx0" brushRef="#br0">1 1 24575,'0'0'0,"5"0"0,9 0 0,6 0 0,4 0 0,5 0 0,9 0 0,2 0 0,0 0 0,-2 0 0,-1 0 0,-1 0 0,5 0 0,-2 0 0,0 0 0,-1 0 0,-3 0 0,0 0 0,4 0 0,1 0 0,-8 6 0,-2 1 0,0-1 0,-8 6 0,1-2 0,1-1 0,1-2 0,-4 4 0,-5 4 0,-5 6 0,-4 5 0,-4 3 0,-2 2 0,-1 1 0,-1 1 0,-7 0 0,1 0 0,0 0 0,1 6 0,2 0 0,1 0 0,1-1 0,2-2 0,0-1 0,0 4 0,0 1 0,1-2 0,-1 0 0,-6-9 0,-1-1 0,1-1 0,1 0 0,1 1 0,1-5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4-3-2024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4886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4-3-2024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H5 Intro + </a:t>
            </a:r>
            <a:br>
              <a:rPr lang="nl-NL" sz="4400" dirty="0"/>
            </a:br>
            <a:r>
              <a:rPr lang="nl-NL" sz="4400" dirty="0"/>
              <a:t>Evenwijdig en loodrecht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7" name="Afbeelding 6" descr="Afbeelding met fruit, tekening, Menselijk gezicht, illustratie&#10;&#10;Automatisch gegenereerde beschrijving">
            <a:extLst>
              <a:ext uri="{FF2B5EF4-FFF2-40B4-BE49-F238E27FC236}">
                <a16:creationId xmlns:a16="http://schemas.microsoft.com/office/drawing/2014/main" id="{D15B0D19-75FA-DAC9-8680-88F1C04BED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9107" y="258341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Y: Maak je eigen Mondriaan schilderij! - Family Drop - Zapp">
            <a:extLst>
              <a:ext uri="{FF2B5EF4-FFF2-40B4-BE49-F238E27FC236}">
                <a16:creationId xmlns:a16="http://schemas.microsoft.com/office/drawing/2014/main" id="{B51E47E0-CF95-8883-53D5-19C5103ED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161" y="-76843"/>
            <a:ext cx="13002831" cy="69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FA6493E-067C-C9D0-BD0B-FC6043AE5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Maak H5.1 op blz. 9 t/m 13 </a:t>
            </a:r>
          </a:p>
          <a:p>
            <a:r>
              <a:rPr lang="nl-NL" sz="3600" dirty="0"/>
              <a:t>Nakijken kan bij mevrouw of online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18E570-12F5-BBD5-B296-8B00503C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voor vandaag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4E3DE7D-32A8-1717-1A47-172B1586B97C}"/>
              </a:ext>
            </a:extLst>
          </p:cNvPr>
          <p:cNvCxnSpPr>
            <a:cxnSpLocks/>
          </p:cNvCxnSpPr>
          <p:nvPr/>
        </p:nvCxnSpPr>
        <p:spPr>
          <a:xfrm flipV="1">
            <a:off x="8466148" y="3867936"/>
            <a:ext cx="1351138" cy="87955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33C6136-1DEE-632A-DCCD-6B165D86ED46}"/>
              </a:ext>
            </a:extLst>
          </p:cNvPr>
          <p:cNvCxnSpPr>
            <a:cxnSpLocks/>
          </p:cNvCxnSpPr>
          <p:nvPr/>
        </p:nvCxnSpPr>
        <p:spPr>
          <a:xfrm flipV="1">
            <a:off x="7970704" y="3775368"/>
            <a:ext cx="2926933" cy="194425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B9D1798F-2742-00C3-7A4B-677EF6F494FB}"/>
              </a:ext>
            </a:extLst>
          </p:cNvPr>
          <p:cNvSpPr txBox="1"/>
          <p:nvPr/>
        </p:nvSpPr>
        <p:spPr>
          <a:xfrm>
            <a:off x="9817286" y="4985331"/>
            <a:ext cx="12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Evenwijdig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B95A037-651D-D10F-383D-A93CDD5AE826}"/>
              </a:ext>
            </a:extLst>
          </p:cNvPr>
          <p:cNvSpPr txBox="1"/>
          <p:nvPr/>
        </p:nvSpPr>
        <p:spPr>
          <a:xfrm>
            <a:off x="1782501" y="5350290"/>
            <a:ext cx="12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Loodrecht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BE70600-0D31-97CA-1F79-AB3A74E5CE13}"/>
              </a:ext>
            </a:extLst>
          </p:cNvPr>
          <p:cNvCxnSpPr>
            <a:cxnSpLocks/>
          </p:cNvCxnSpPr>
          <p:nvPr/>
        </p:nvCxnSpPr>
        <p:spPr>
          <a:xfrm>
            <a:off x="3889094" y="4299078"/>
            <a:ext cx="0" cy="86629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0AD0441-6654-EB4B-5C6D-30AA8A1E5EDF}"/>
              </a:ext>
            </a:extLst>
          </p:cNvPr>
          <p:cNvCxnSpPr/>
          <p:nvPr/>
        </p:nvCxnSpPr>
        <p:spPr>
          <a:xfrm>
            <a:off x="3275636" y="5165375"/>
            <a:ext cx="116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CAA04014-6C27-FB4C-8C29-71B10328D1F2}"/>
              </a:ext>
            </a:extLst>
          </p:cNvPr>
          <p:cNvSpPr/>
          <p:nvPr/>
        </p:nvSpPr>
        <p:spPr>
          <a:xfrm>
            <a:off x="3889094" y="4985331"/>
            <a:ext cx="214538" cy="18004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8C942A76-424C-9853-2467-08BBC5CB8E8B}"/>
                  </a:ext>
                </a:extLst>
              </p14:cNvPr>
              <p14:cNvContentPartPr/>
              <p14:nvPr/>
            </p14:nvContentPartPr>
            <p14:xfrm>
              <a:off x="8946611" y="4236129"/>
              <a:ext cx="372600" cy="28440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8C942A76-424C-9853-2467-08BBC5CB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7971" y="4227129"/>
                <a:ext cx="3902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55E6015F-94F1-6C69-652F-50B8676644F7}"/>
                  </a:ext>
                </a:extLst>
              </p14:cNvPr>
              <p14:cNvContentPartPr/>
              <p14:nvPr/>
            </p14:nvContentPartPr>
            <p14:xfrm>
              <a:off x="9189971" y="4722129"/>
              <a:ext cx="314280" cy="323280"/>
            </p14:xfrm>
          </p:contentPart>
        </mc:Choice>
        <mc:Fallback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55E6015F-94F1-6C69-652F-50B8676644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1331" y="4713489"/>
                <a:ext cx="331920" cy="3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88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EZbook.nl - Ben jij een snuiver? En waarom ruikt men aan boeken? Veel  mensen ruiken aan boeken. Vaak onopvallend of uitsluitend in het gezelschap  van intimi zullen zij zich aan deze drang">
            <a:extLst>
              <a:ext uri="{FF2B5EF4-FFF2-40B4-BE49-F238E27FC236}">
                <a16:creationId xmlns:a16="http://schemas.microsoft.com/office/drawing/2014/main" id="{2DC4E806-284A-2CBC-EE9F-BD141C67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7" y="1672712"/>
            <a:ext cx="3031807" cy="40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1BDCA8-C872-0BB1-C47E-50F27380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421" y="850689"/>
            <a:ext cx="22195323" cy="1628910"/>
          </a:xfrm>
        </p:spPr>
        <p:txBody>
          <a:bodyPr/>
          <a:lstStyle/>
          <a:p>
            <a:r>
              <a:rPr lang="nl-NL" dirty="0"/>
              <a:t>Wat zie je in dit hoofdstuk ? </a:t>
            </a:r>
          </a:p>
        </p:txBody>
      </p:sp>
      <p:pic>
        <p:nvPicPr>
          <p:cNvPr id="1026" name="Picture 2" descr="Slimleren - Evenwijdige en loodrechte lijnen">
            <a:extLst>
              <a:ext uri="{FF2B5EF4-FFF2-40B4-BE49-F238E27FC236}">
                <a16:creationId xmlns:a16="http://schemas.microsoft.com/office/drawing/2014/main" id="{BF3BBB51-2597-8415-C0F2-ECD9D48A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21" y="1721643"/>
            <a:ext cx="6194887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mleren - Evenwijdige en loodrechte lijnen">
            <a:extLst>
              <a:ext uri="{FF2B5EF4-FFF2-40B4-BE49-F238E27FC236}">
                <a16:creationId xmlns:a16="http://schemas.microsoft.com/office/drawing/2014/main" id="{A23A1899-76C5-8CE9-39D5-F7FC4E58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45" y="1510108"/>
            <a:ext cx="9603908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ek (meetkunde) - Wikipedia">
            <a:extLst>
              <a:ext uri="{FF2B5EF4-FFF2-40B4-BE49-F238E27FC236}">
                <a16:creationId xmlns:a16="http://schemas.microsoft.com/office/drawing/2014/main" id="{7BBBAF63-E1AC-5774-5353-0CC49076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21" y="1664507"/>
            <a:ext cx="10292836" cy="339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oershoek meter 360graden 126mm">
            <a:extLst>
              <a:ext uri="{FF2B5EF4-FFF2-40B4-BE49-F238E27FC236}">
                <a16:creationId xmlns:a16="http://schemas.microsoft.com/office/drawing/2014/main" id="{64A0997F-D9A0-BE86-4672-F1638A557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6"/>
          <a:stretch/>
        </p:blipFill>
        <p:spPr bwMode="auto">
          <a:xfrm>
            <a:off x="4290646" y="1613685"/>
            <a:ext cx="4844117" cy="46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ijklijnen - 4nix.nl">
            <a:extLst>
              <a:ext uri="{FF2B5EF4-FFF2-40B4-BE49-F238E27FC236}">
                <a16:creationId xmlns:a16="http://schemas.microsoft.com/office/drawing/2014/main" id="{79C9D504-9F0A-8095-1BC9-EED67AC4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37" y="1756591"/>
            <a:ext cx="5503603" cy="48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Wat heb je vandaag nodig?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/>
              <a:t>Je wiskunde aantekeningenschrift </a:t>
            </a:r>
          </a:p>
          <a:p>
            <a:pPr rtl="0"/>
            <a:r>
              <a:rPr lang="nl-NL" dirty="0"/>
              <a:t>Een potlood </a:t>
            </a:r>
          </a:p>
          <a:p>
            <a:pPr rtl="0"/>
            <a:r>
              <a:rPr lang="nl-NL" dirty="0"/>
              <a:t>Een gum </a:t>
            </a:r>
          </a:p>
          <a:p>
            <a:pPr rtl="0"/>
            <a:r>
              <a:rPr lang="nl-NL" dirty="0"/>
              <a:t>Een geodriehoek  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H5.1 Een lijn tekenen met geodriehoek 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Hoe tekenen je eigenlijk een lijn? Is het wel zo simpel? Of doen die wiskundigen moeilijk? </a:t>
            </a:r>
          </a:p>
          <a:p>
            <a:pPr lvl="0" rtl="0"/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rtl="0"/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A53A9D-2B6F-5639-AA02-158F55BCD6E6}"/>
              </a:ext>
            </a:extLst>
          </p:cNvPr>
          <p:cNvSpPr txBox="1"/>
          <p:nvPr/>
        </p:nvSpPr>
        <p:spPr>
          <a:xfrm>
            <a:off x="1423687" y="2725375"/>
            <a:ext cx="65673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Stappen om een goede lijn te tekenen </a:t>
            </a:r>
          </a:p>
          <a:p>
            <a:pPr lvl="1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: Zet een punt waar je wil beginnen met je potlood. </a:t>
            </a:r>
          </a:p>
          <a:p>
            <a:pPr lvl="1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: Elk blokje in jouw wiskundeschrift is 1cm lang, die helpen je. </a:t>
            </a:r>
          </a:p>
          <a:p>
            <a:pPr lvl="1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: Leg de geodriehoek langs de al getekende blauwe lijn. </a:t>
            </a:r>
          </a:p>
          <a:p>
            <a:pPr lvl="1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:  Trek een rechte lijn van 3cm. </a:t>
            </a:r>
          </a:p>
          <a:p>
            <a:pPr lvl="1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 : Eindig ook weer met een punt. </a:t>
            </a:r>
          </a:p>
          <a:p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A4637B3-D3F9-576C-1BC0-EE6F67AFCD09}"/>
              </a:ext>
            </a:extLst>
          </p:cNvPr>
          <p:cNvSpPr/>
          <p:nvPr/>
        </p:nvSpPr>
        <p:spPr>
          <a:xfrm>
            <a:off x="3183038" y="5104435"/>
            <a:ext cx="277792" cy="266218"/>
          </a:xfrm>
          <a:prstGeom prst="ellipse">
            <a:avLst/>
          </a:prstGeom>
          <a:solidFill>
            <a:srgbClr val="B71E4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005CCBB-8D57-2EC1-2A59-763022F2B1AD}"/>
              </a:ext>
            </a:extLst>
          </p:cNvPr>
          <p:cNvSpPr/>
          <p:nvPr/>
        </p:nvSpPr>
        <p:spPr>
          <a:xfrm>
            <a:off x="7713206" y="5123726"/>
            <a:ext cx="277792" cy="266218"/>
          </a:xfrm>
          <a:prstGeom prst="ellipse">
            <a:avLst/>
          </a:prstGeom>
          <a:solidFill>
            <a:srgbClr val="B71E4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405C429-ED81-4CAC-40F0-3D7B50F9AE19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3460830" y="5237544"/>
            <a:ext cx="4252376" cy="1929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C2833D95-879E-66F1-8612-46B92F4E4B35}"/>
              </a:ext>
            </a:extLst>
          </p:cNvPr>
          <p:cNvSpPr txBox="1"/>
          <p:nvPr/>
        </p:nvSpPr>
        <p:spPr>
          <a:xfrm>
            <a:off x="5285050" y="487051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3cm </a:t>
            </a: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eodriehoek - Onbreekbaar - Transparant | bol">
            <a:extLst>
              <a:ext uri="{FF2B5EF4-FFF2-40B4-BE49-F238E27FC236}">
                <a16:creationId xmlns:a16="http://schemas.microsoft.com/office/drawing/2014/main" id="{0FDCFB10-63F8-D0C2-81D8-4F12E622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362" y="1698840"/>
            <a:ext cx="9603275" cy="470560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 anchor="t">
            <a:normAutofit/>
          </a:bodyPr>
          <a:lstStyle/>
          <a:p>
            <a:pPr rtl="0"/>
            <a:r>
              <a:rPr lang="nl-NL" dirty="0"/>
              <a:t>H5.1 – DE LIJNEN OP JE GEODRIEHOEK 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CC4D1F6-B752-7C08-2152-92E07F16A4A0}"/>
              </a:ext>
            </a:extLst>
          </p:cNvPr>
          <p:cNvCxnSpPr>
            <a:stCxn id="2052" idx="0"/>
            <a:endCxn id="2052" idx="2"/>
          </p:cNvCxnSpPr>
          <p:nvPr/>
        </p:nvCxnSpPr>
        <p:spPr>
          <a:xfrm>
            <a:off x="6096000" y="1698840"/>
            <a:ext cx="0" cy="4705605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F86BCEC-7059-84E1-BC6B-7860BC7852D4}"/>
              </a:ext>
            </a:extLst>
          </p:cNvPr>
          <p:cNvCxnSpPr/>
          <p:nvPr/>
        </p:nvCxnSpPr>
        <p:spPr>
          <a:xfrm>
            <a:off x="3889094" y="4861367"/>
            <a:ext cx="469932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3014E19-9441-DA60-A11C-ABED7BCFFA85}"/>
              </a:ext>
            </a:extLst>
          </p:cNvPr>
          <p:cNvCxnSpPr/>
          <p:nvPr/>
        </p:nvCxnSpPr>
        <p:spPr>
          <a:xfrm>
            <a:off x="3889094" y="5127585"/>
            <a:ext cx="469932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CC1D2C-4C08-ED2B-5A63-04F743F9B96F}"/>
              </a:ext>
            </a:extLst>
          </p:cNvPr>
          <p:cNvCxnSpPr/>
          <p:nvPr/>
        </p:nvCxnSpPr>
        <p:spPr>
          <a:xfrm>
            <a:off x="3889094" y="5430456"/>
            <a:ext cx="469932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44E3BEB5-F016-D41C-B4CE-658B38A317A3}"/>
                  </a:ext>
                </a:extLst>
              </p14:cNvPr>
              <p14:cNvContentPartPr/>
              <p14:nvPr/>
            </p14:nvContentPartPr>
            <p14:xfrm>
              <a:off x="-370909" y="833049"/>
              <a:ext cx="360" cy="360"/>
            </p14:xfrm>
          </p:contentPart>
        </mc:Choice>
        <mc:Fallback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44E3BEB5-F016-D41C-B4CE-658B38A317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9549" y="8244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eodriehoek - Onbreekbaar - Transparant | bol">
            <a:extLst>
              <a:ext uri="{FF2B5EF4-FFF2-40B4-BE49-F238E27FC236}">
                <a16:creationId xmlns:a16="http://schemas.microsoft.com/office/drawing/2014/main" id="{0FDCFB10-63F8-D0C2-81D8-4F12E622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7438" y="3339755"/>
            <a:ext cx="3076218" cy="15073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 anchor="t">
            <a:normAutofit/>
          </a:bodyPr>
          <a:lstStyle/>
          <a:p>
            <a:pPr rtl="0"/>
            <a:r>
              <a:rPr lang="nl-NL" dirty="0"/>
              <a:t> h5.1 – Loodrechte lijnen 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CC4D1F6-B752-7C08-2152-92E07F16A4A0}"/>
              </a:ext>
            </a:extLst>
          </p:cNvPr>
          <p:cNvCxnSpPr>
            <a:cxnSpLocks/>
            <a:stCxn id="2052" idx="0"/>
            <a:endCxn id="2052" idx="2"/>
          </p:cNvCxnSpPr>
          <p:nvPr/>
        </p:nvCxnSpPr>
        <p:spPr>
          <a:xfrm>
            <a:off x="10205547" y="3339755"/>
            <a:ext cx="0" cy="150734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5DB1AD0B-1A02-8C45-3F1E-340396D75029}"/>
              </a:ext>
            </a:extLst>
          </p:cNvPr>
          <p:cNvSpPr txBox="1"/>
          <p:nvPr/>
        </p:nvSpPr>
        <p:spPr>
          <a:xfrm>
            <a:off x="1504709" y="1990846"/>
            <a:ext cx="69579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Een loodrechte lijn kun je tekenen als een omgekeerde hoofdletter 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Een loodrechte staat in een hoek van 90 graden op de andere lijn.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90 graden geef je aan met een blokje in de hoek 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3DAC838-D74A-BFE7-5D95-533763C0A2EF}"/>
              </a:ext>
            </a:extLst>
          </p:cNvPr>
          <p:cNvCxnSpPr>
            <a:cxnSpLocks/>
          </p:cNvCxnSpPr>
          <p:nvPr/>
        </p:nvCxnSpPr>
        <p:spPr>
          <a:xfrm>
            <a:off x="10139423" y="1853754"/>
            <a:ext cx="0" cy="86629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2669F3B-FA5D-24C4-C6A4-83E3B870442A}"/>
              </a:ext>
            </a:extLst>
          </p:cNvPr>
          <p:cNvCxnSpPr/>
          <p:nvPr/>
        </p:nvCxnSpPr>
        <p:spPr>
          <a:xfrm>
            <a:off x="9525965" y="2720051"/>
            <a:ext cx="116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CB8315E0-BE4C-D408-7838-77A87CF715AF}"/>
              </a:ext>
            </a:extLst>
          </p:cNvPr>
          <p:cNvSpPr/>
          <p:nvPr/>
        </p:nvSpPr>
        <p:spPr>
          <a:xfrm>
            <a:off x="10139423" y="2540007"/>
            <a:ext cx="214538" cy="18004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4" descr="Geodriehoek - Onbreekbaar - Transparant | bol">
            <a:extLst>
              <a:ext uri="{FF2B5EF4-FFF2-40B4-BE49-F238E27FC236}">
                <a16:creationId xmlns:a16="http://schemas.microsoft.com/office/drawing/2014/main" id="{1DD1913C-A4DC-C390-493C-5102FBD93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" b="-93"/>
          <a:stretch/>
        </p:blipFill>
        <p:spPr bwMode="auto">
          <a:xfrm rot="8069377">
            <a:off x="621624" y="4432368"/>
            <a:ext cx="3588886" cy="175855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EFD6B15-2072-D1C8-70BD-0635636A908D}"/>
              </a:ext>
            </a:extLst>
          </p:cNvPr>
          <p:cNvCxnSpPr/>
          <p:nvPr/>
        </p:nvCxnSpPr>
        <p:spPr>
          <a:xfrm>
            <a:off x="1986452" y="5938982"/>
            <a:ext cx="2003657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E47868A-8812-91C8-A988-D90BB0F7EBE2}"/>
              </a:ext>
            </a:extLst>
          </p:cNvPr>
          <p:cNvCxnSpPr>
            <a:cxnSpLocks/>
          </p:cNvCxnSpPr>
          <p:nvPr/>
        </p:nvCxnSpPr>
        <p:spPr>
          <a:xfrm flipV="1">
            <a:off x="3062488" y="4165600"/>
            <a:ext cx="0" cy="1773382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727885C0-3592-F326-4C8F-056F3EDB1570}"/>
              </a:ext>
            </a:extLst>
          </p:cNvPr>
          <p:cNvSpPr txBox="1"/>
          <p:nvPr/>
        </p:nvSpPr>
        <p:spPr>
          <a:xfrm>
            <a:off x="4692073" y="5143639"/>
            <a:ext cx="717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De bovenste punt van de geodriehoek is ook een hoek van 90 graden. </a:t>
            </a:r>
          </a:p>
          <a:p>
            <a:r>
              <a:rPr lang="nl-NL" dirty="0">
                <a:solidFill>
                  <a:srgbClr val="C00000"/>
                </a:solidFill>
              </a:rPr>
              <a:t>Je gebruikt die hoek om te controleren of een hoek een “rechte hoek” is. 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9976A466-F771-86A9-DE56-3AC76A703C5A}"/>
              </a:ext>
            </a:extLst>
          </p:cNvPr>
          <p:cNvCxnSpPr/>
          <p:nvPr/>
        </p:nvCxnSpPr>
        <p:spPr>
          <a:xfrm flipH="1">
            <a:off x="3352800" y="5466805"/>
            <a:ext cx="1182255" cy="305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0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E4CBD-73E0-3B23-D6D4-F0AC56B6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zie je die loodrechte hoeken dan?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3754BFD-E014-338A-281E-AA858B1E5759}"/>
              </a:ext>
            </a:extLst>
          </p:cNvPr>
          <p:cNvSpPr/>
          <p:nvPr/>
        </p:nvSpPr>
        <p:spPr>
          <a:xfrm>
            <a:off x="1671781" y="2078182"/>
            <a:ext cx="1800000" cy="1800000"/>
          </a:xfrm>
          <a:prstGeom prst="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 vierkanten 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1D69A3BC-4EF4-67F0-329A-737BD4C8FA3D}"/>
              </a:ext>
            </a:extLst>
          </p:cNvPr>
          <p:cNvCxnSpPr/>
          <p:nvPr/>
        </p:nvCxnSpPr>
        <p:spPr>
          <a:xfrm flipH="1" flipV="1">
            <a:off x="1791855" y="2207491"/>
            <a:ext cx="618836" cy="535709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A76C44C-DE17-0030-2540-91F4CD565D46}"/>
              </a:ext>
            </a:extLst>
          </p:cNvPr>
          <p:cNvCxnSpPr>
            <a:cxnSpLocks/>
          </p:cNvCxnSpPr>
          <p:nvPr/>
        </p:nvCxnSpPr>
        <p:spPr>
          <a:xfrm flipV="1">
            <a:off x="2641054" y="2131290"/>
            <a:ext cx="752764" cy="688109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Massief eiken tafel met schuine houten poten kopen? - Houtentafelshop.nl">
            <a:extLst>
              <a:ext uri="{FF2B5EF4-FFF2-40B4-BE49-F238E27FC236}">
                <a16:creationId xmlns:a16="http://schemas.microsoft.com/office/drawing/2014/main" id="{EDECFD28-90C9-F9F8-B04E-C7047421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89" y="1853754"/>
            <a:ext cx="3331248" cy="249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uglas deur enkel kopen bij van Viegen">
            <a:extLst>
              <a:ext uri="{FF2B5EF4-FFF2-40B4-BE49-F238E27FC236}">
                <a16:creationId xmlns:a16="http://schemas.microsoft.com/office/drawing/2014/main" id="{BD6E75DB-97F3-9863-28E9-857CA3CC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9" y="1881187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B2B8DAA-3202-9008-0E3E-66C6EDC59457}"/>
              </a:ext>
            </a:extLst>
          </p:cNvPr>
          <p:cNvCxnSpPr>
            <a:cxnSpLocks/>
          </p:cNvCxnSpPr>
          <p:nvPr/>
        </p:nvCxnSpPr>
        <p:spPr>
          <a:xfrm>
            <a:off x="6306332" y="3904227"/>
            <a:ext cx="0" cy="86629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96B6816-2621-E190-90BA-5C79B43990AC}"/>
              </a:ext>
            </a:extLst>
          </p:cNvPr>
          <p:cNvCxnSpPr/>
          <p:nvPr/>
        </p:nvCxnSpPr>
        <p:spPr>
          <a:xfrm>
            <a:off x="5692874" y="4770524"/>
            <a:ext cx="116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6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E2B5B-5677-7F68-50F2-362587BA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H5.1 Evenwijdige lijnen </a:t>
            </a:r>
          </a:p>
        </p:txBody>
      </p:sp>
      <p:pic>
        <p:nvPicPr>
          <p:cNvPr id="3" name="Picture 4" descr="Geodriehoek - Onbreekbaar - Transparant | bol">
            <a:extLst>
              <a:ext uri="{FF2B5EF4-FFF2-40B4-BE49-F238E27FC236}">
                <a16:creationId xmlns:a16="http://schemas.microsoft.com/office/drawing/2014/main" id="{9B5C3E34-CEB4-53F6-8DF0-B4F6DBEE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871" y="4091034"/>
            <a:ext cx="5190838" cy="254351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F7B8999-A46E-B0D3-E688-FBFE185B84D0}"/>
              </a:ext>
            </a:extLst>
          </p:cNvPr>
          <p:cNvCxnSpPr/>
          <p:nvPr/>
        </p:nvCxnSpPr>
        <p:spPr>
          <a:xfrm>
            <a:off x="1274618" y="5433496"/>
            <a:ext cx="469932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85D2D4C-EB97-B0CC-4708-E111E5388CF0}"/>
              </a:ext>
            </a:extLst>
          </p:cNvPr>
          <p:cNvCxnSpPr/>
          <p:nvPr/>
        </p:nvCxnSpPr>
        <p:spPr>
          <a:xfrm>
            <a:off x="1539433" y="6069694"/>
            <a:ext cx="469932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B8CE698-D414-0FC5-2FD8-9189B45EF5F2}"/>
              </a:ext>
            </a:extLst>
          </p:cNvPr>
          <p:cNvCxnSpPr/>
          <p:nvPr/>
        </p:nvCxnSpPr>
        <p:spPr>
          <a:xfrm>
            <a:off x="1539433" y="5762966"/>
            <a:ext cx="469932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A1962D46-E654-026B-5E61-C1E78D979949}"/>
              </a:ext>
            </a:extLst>
          </p:cNvPr>
          <p:cNvSpPr txBox="1"/>
          <p:nvPr/>
        </p:nvSpPr>
        <p:spPr>
          <a:xfrm>
            <a:off x="1294363" y="2059709"/>
            <a:ext cx="64374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Evenwijdige lijnen lopen naast elkaar als een treinspoor.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Evenwijdige lijnen raken elkaar nooit aan.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Evenwijdige lijnen worden aangegeven met een pijltje op de lijn.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Evenwijdige lijnen hoeven niet dezelfde “cm” te hebben.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24C78B3-5C73-A3B0-B825-6E6DBE95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7" y="1901017"/>
            <a:ext cx="5373544" cy="686715"/>
          </a:xfrm>
          <a:prstGeom prst="rect">
            <a:avLst/>
          </a:prstGeom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0A77E82D-7C12-9EA1-DF37-188484A2966F}"/>
              </a:ext>
            </a:extLst>
          </p:cNvPr>
          <p:cNvCxnSpPr/>
          <p:nvPr/>
        </p:nvCxnSpPr>
        <p:spPr>
          <a:xfrm>
            <a:off x="7093527" y="2059709"/>
            <a:ext cx="469932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395D48E-1E54-7C52-C694-B407C91DCCBF}"/>
              </a:ext>
            </a:extLst>
          </p:cNvPr>
          <p:cNvCxnSpPr/>
          <p:nvPr/>
        </p:nvCxnSpPr>
        <p:spPr>
          <a:xfrm>
            <a:off x="7093527" y="2343810"/>
            <a:ext cx="469932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Slimleren - Evenwijdige en loodrechte lijnen">
            <a:extLst>
              <a:ext uri="{FF2B5EF4-FFF2-40B4-BE49-F238E27FC236}">
                <a16:creationId xmlns:a16="http://schemas.microsoft.com/office/drawing/2014/main" id="{2F8D4382-FA1C-3543-CD48-9DDE866F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16" y="4091034"/>
            <a:ext cx="3835004" cy="25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ep 25">
            <a:extLst>
              <a:ext uri="{FF2B5EF4-FFF2-40B4-BE49-F238E27FC236}">
                <a16:creationId xmlns:a16="http://schemas.microsoft.com/office/drawing/2014/main" id="{B4372F0E-7C57-07CD-B228-89F39F41BA63}"/>
              </a:ext>
            </a:extLst>
          </p:cNvPr>
          <p:cNvGrpSpPr/>
          <p:nvPr/>
        </p:nvGrpSpPr>
        <p:grpSpPr>
          <a:xfrm>
            <a:off x="9398411" y="4327929"/>
            <a:ext cx="441360" cy="325440"/>
            <a:chOff x="9398411" y="4327929"/>
            <a:chExt cx="44136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45A3890E-6274-2537-ED66-738F893CAF34}"/>
                    </a:ext>
                  </a:extLst>
                </p14:cNvPr>
                <p14:cNvContentPartPr/>
                <p14:nvPr/>
              </p14:nvContentPartPr>
              <p14:xfrm>
                <a:off x="9398411" y="4327929"/>
                <a:ext cx="441360" cy="325440"/>
              </p14:xfrm>
            </p:contentPart>
          </mc:Choice>
          <mc:Fallback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45A3890E-6274-2537-ED66-738F893CAF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35771" y="4264929"/>
                  <a:ext cx="5670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5" name="Inkt 24">
                  <a:extLst>
                    <a:ext uri="{FF2B5EF4-FFF2-40B4-BE49-F238E27FC236}">
                      <a16:creationId xmlns:a16="http://schemas.microsoft.com/office/drawing/2014/main" id="{20E4C7FD-89C8-6488-0516-5DEAE7FE5917}"/>
                    </a:ext>
                  </a:extLst>
                </p14:cNvPr>
                <p14:cNvContentPartPr/>
                <p14:nvPr/>
              </p14:nvContentPartPr>
              <p14:xfrm>
                <a:off x="9629891" y="4363569"/>
                <a:ext cx="360" cy="360"/>
              </p14:xfrm>
            </p:contentPart>
          </mc:Choice>
          <mc:Fallback>
            <p:pic>
              <p:nvPicPr>
                <p:cNvPr id="25" name="Inkt 24">
                  <a:extLst>
                    <a:ext uri="{FF2B5EF4-FFF2-40B4-BE49-F238E27FC236}">
                      <a16:creationId xmlns:a16="http://schemas.microsoft.com/office/drawing/2014/main" id="{20E4C7FD-89C8-6488-0516-5DEAE7FE59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66891" y="4300569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E22FF48-DC03-AEB5-4F38-49709D4676C0}"/>
              </a:ext>
            </a:extLst>
          </p:cNvPr>
          <p:cNvGrpSpPr/>
          <p:nvPr/>
        </p:nvGrpSpPr>
        <p:grpSpPr>
          <a:xfrm>
            <a:off x="7925651" y="5648049"/>
            <a:ext cx="303840" cy="236160"/>
            <a:chOff x="7925651" y="5648049"/>
            <a:chExt cx="30384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3F562B94-D4D0-6E1B-0AA0-0C352DF422D1}"/>
                    </a:ext>
                  </a:extLst>
                </p14:cNvPr>
                <p14:cNvContentPartPr/>
                <p14:nvPr/>
              </p14:nvContentPartPr>
              <p14:xfrm>
                <a:off x="8003051" y="5648049"/>
                <a:ext cx="226440" cy="190800"/>
              </p14:xfrm>
            </p:contentPart>
          </mc:Choice>
          <mc:Fallback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3F562B94-D4D0-6E1B-0AA0-0C352DF422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0411" y="5585049"/>
                  <a:ext cx="352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2C43C673-B8EB-B171-554E-47BABBB743DA}"/>
                    </a:ext>
                  </a:extLst>
                </p14:cNvPr>
                <p14:cNvContentPartPr/>
                <p14:nvPr/>
              </p14:nvContentPartPr>
              <p14:xfrm>
                <a:off x="7925651" y="5844969"/>
                <a:ext cx="60840" cy="39240"/>
              </p14:xfrm>
            </p:contentPart>
          </mc:Choice>
          <mc:Fallback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2C43C673-B8EB-B171-554E-47BABBB743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62651" y="5781969"/>
                  <a:ext cx="186480" cy="16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519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41FF3-7553-C949-645B-5C8E6B09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zien we evenwijdige lijnen? </a:t>
            </a:r>
          </a:p>
        </p:txBody>
      </p:sp>
      <p:pic>
        <p:nvPicPr>
          <p:cNvPr id="3" name="Picture 4" descr="Douglas deur enkel kopen bij van Viegen">
            <a:extLst>
              <a:ext uri="{FF2B5EF4-FFF2-40B4-BE49-F238E27FC236}">
                <a16:creationId xmlns:a16="http://schemas.microsoft.com/office/drawing/2014/main" id="{83A07EAE-FB46-DEB9-DDF8-8A275CCF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2" y="1853754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AED16B4-A2DD-6873-E859-52F396FA023D}"/>
              </a:ext>
            </a:extLst>
          </p:cNvPr>
          <p:cNvCxnSpPr>
            <a:cxnSpLocks/>
          </p:cNvCxnSpPr>
          <p:nvPr/>
        </p:nvCxnSpPr>
        <p:spPr>
          <a:xfrm flipV="1">
            <a:off x="2882834" y="2335696"/>
            <a:ext cx="0" cy="244639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97BD921-9096-4533-0046-D5F4960D5C6F}"/>
              </a:ext>
            </a:extLst>
          </p:cNvPr>
          <p:cNvCxnSpPr>
            <a:cxnSpLocks/>
          </p:cNvCxnSpPr>
          <p:nvPr/>
        </p:nvCxnSpPr>
        <p:spPr>
          <a:xfrm flipV="1">
            <a:off x="3243956" y="2335696"/>
            <a:ext cx="0" cy="244639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Slimleren - Evenwijdige en loodrechte lijnen">
            <a:extLst>
              <a:ext uri="{FF2B5EF4-FFF2-40B4-BE49-F238E27FC236}">
                <a16:creationId xmlns:a16="http://schemas.microsoft.com/office/drawing/2014/main" id="{465A1475-49E4-F226-646F-10083CEE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12" y="1853754"/>
            <a:ext cx="3337293" cy="21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rticale evenwijdige lijnen (dikke lijnen dus ze kunnen ook vlakken  vormen) | Lijn, Vormen">
            <a:extLst>
              <a:ext uri="{FF2B5EF4-FFF2-40B4-BE49-F238E27FC236}">
                <a16:creationId xmlns:a16="http://schemas.microsoft.com/office/drawing/2014/main" id="{11211155-B1DE-CF3E-DF0C-D606827D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63" y="3429001"/>
            <a:ext cx="3594409" cy="23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9159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fb0879af-3eba-417a-a55a-ffe6dcd6ca77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6dc4bcd6-49db-4c07-9060-8acfc67cef9f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291</Words>
  <Application>Microsoft Office PowerPoint</Application>
  <PresentationFormat>Breedbeeld</PresentationFormat>
  <Paragraphs>48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Tahoma</vt:lpstr>
      <vt:lpstr>Galerie</vt:lpstr>
      <vt:lpstr>H5 Intro +  Evenwijdig en loodrecht</vt:lpstr>
      <vt:lpstr>Wat zie je in dit hoofdstuk ? </vt:lpstr>
      <vt:lpstr>Wat heb je vandaag nodig? </vt:lpstr>
      <vt:lpstr>H5.1 Een lijn tekenen met geodriehoek  </vt:lpstr>
      <vt:lpstr>H5.1 – DE LIJNEN OP JE GEODRIEHOEK </vt:lpstr>
      <vt:lpstr> h5.1 – Loodrechte lijnen </vt:lpstr>
      <vt:lpstr>Wanneer zie je die loodrechte hoeken dan? </vt:lpstr>
      <vt:lpstr>H5.1 Evenwijdige lijnen </vt:lpstr>
      <vt:lpstr>Waar zien we evenwijdige lijnen? </vt:lpstr>
      <vt:lpstr>PowerPoint-presentatie</vt:lpstr>
      <vt:lpstr>Huiswerk voor vandaag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2024-03-04T12:23:33Z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