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D23E6-4E42-4089-ACB3-11A09634084F}" v="297" dt="2021-06-15T08:27:37.843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15-6-2021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dirty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15-6-2021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SNpnGW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687" y="1426461"/>
            <a:ext cx="8637073" cy="1639216"/>
          </a:xfrm>
        </p:spPr>
        <p:txBody>
          <a:bodyPr rtlCol="0">
            <a:noAutofit/>
          </a:bodyPr>
          <a:lstStyle/>
          <a:p>
            <a:pPr rtl="0"/>
            <a:r>
              <a:rPr lang="nl-NL" sz="4400" dirty="0"/>
              <a:t>Theorie Balk, uitslag </a:t>
            </a:r>
            <a:br>
              <a:rPr lang="nl-NL" sz="4400" dirty="0"/>
            </a:br>
            <a:r>
              <a:rPr lang="nl-NL" sz="4400" dirty="0"/>
              <a:t>diagonaal en snijpunt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@Lowikwiskunde</a:t>
            </a: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8EC4FCB-8D23-4924-B5F0-1253F1D2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8843" y="265731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Rechthoek en balk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B4C678C-396F-4E87-94F9-609F077FE27B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1853754"/>
            <a:ext cx="1" cy="389009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AD842F3D-856C-4001-BE84-3CF194CAE886}"/>
              </a:ext>
            </a:extLst>
          </p:cNvPr>
          <p:cNvSpPr/>
          <p:nvPr/>
        </p:nvSpPr>
        <p:spPr>
          <a:xfrm rot="5400000">
            <a:off x="-96681" y="2904382"/>
            <a:ext cx="2478645" cy="1049235"/>
          </a:xfrm>
          <a:prstGeom prst="rect">
            <a:avLst/>
          </a:prstGeom>
          <a:solidFill>
            <a:srgbClr val="B71E4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Wiskunde &amp;amp; ICT - documentatiecentrum">
            <a:extLst>
              <a:ext uri="{FF2B5EF4-FFF2-40B4-BE49-F238E27FC236}">
                <a16:creationId xmlns:a16="http://schemas.microsoft.com/office/drawing/2014/main" id="{C46F97C0-358E-4C16-AE22-E95CBA22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8091"/>
            <a:ext cx="2938385" cy="25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B00EC44-747C-4335-952B-E99F8C7F2F3A}"/>
              </a:ext>
            </a:extLst>
          </p:cNvPr>
          <p:cNvSpPr txBox="1"/>
          <p:nvPr/>
        </p:nvSpPr>
        <p:spPr>
          <a:xfrm>
            <a:off x="2405669" y="1853754"/>
            <a:ext cx="3191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r>
              <a:rPr lang="nl-NL" dirty="0"/>
              <a:t>Namen van het vlak: 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794055C-B471-41C7-9050-0A52A946DD7D}"/>
              </a:ext>
            </a:extLst>
          </p:cNvPr>
          <p:cNvSpPr txBox="1"/>
          <p:nvPr/>
        </p:nvSpPr>
        <p:spPr>
          <a:xfrm>
            <a:off x="9101075" y="1998091"/>
            <a:ext cx="31916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r>
              <a:rPr lang="nl-NL" dirty="0"/>
              <a:t>Namen van het vlak: 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45B2F20-DF19-49A9-89F7-C2D8C47CA29E}"/>
              </a:ext>
            </a:extLst>
          </p:cNvPr>
          <p:cNvSpPr txBox="1"/>
          <p:nvPr/>
        </p:nvSpPr>
        <p:spPr>
          <a:xfrm>
            <a:off x="378327" y="4634913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E89B7A-0DF9-4FD4-AA06-4428ED5BF02D}"/>
              </a:ext>
            </a:extLst>
          </p:cNvPr>
          <p:cNvSpPr txBox="1"/>
          <p:nvPr/>
        </p:nvSpPr>
        <p:spPr>
          <a:xfrm>
            <a:off x="1579174" y="4634913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5F8F6CD-4C8D-49AB-9EB3-E585BD8BDA2C}"/>
              </a:ext>
            </a:extLst>
          </p:cNvPr>
          <p:cNvSpPr txBox="1"/>
          <p:nvPr/>
        </p:nvSpPr>
        <p:spPr>
          <a:xfrm>
            <a:off x="1667259" y="1853755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AE75B00-138E-4857-9EB9-F1BA9C008037}"/>
              </a:ext>
            </a:extLst>
          </p:cNvPr>
          <p:cNvSpPr txBox="1"/>
          <p:nvPr/>
        </p:nvSpPr>
        <p:spPr>
          <a:xfrm>
            <a:off x="378326" y="1853755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C5B3790-F629-4148-A341-C458D10EFC43}"/>
              </a:ext>
            </a:extLst>
          </p:cNvPr>
          <p:cNvSpPr txBox="1"/>
          <p:nvPr/>
        </p:nvSpPr>
        <p:spPr>
          <a:xfrm>
            <a:off x="4792181" y="1853755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941FC04-F93B-4424-AE04-BE2DDD5D758C}"/>
              </a:ext>
            </a:extLst>
          </p:cNvPr>
          <p:cNvSpPr txBox="1"/>
          <p:nvPr/>
        </p:nvSpPr>
        <p:spPr>
          <a:xfrm>
            <a:off x="4432636" y="2402395"/>
            <a:ext cx="131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P, Q, R, 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3F1FC9A-4181-442C-863A-F1237F6B931B}"/>
              </a:ext>
            </a:extLst>
          </p:cNvPr>
          <p:cNvSpPr txBox="1"/>
          <p:nvPr/>
        </p:nvSpPr>
        <p:spPr>
          <a:xfrm>
            <a:off x="4185457" y="2925738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2A3CD3C-B8C5-4725-96D7-9806798A7F97}"/>
              </a:ext>
            </a:extLst>
          </p:cNvPr>
          <p:cNvSpPr txBox="1"/>
          <p:nvPr/>
        </p:nvSpPr>
        <p:spPr>
          <a:xfrm>
            <a:off x="4087196" y="3728574"/>
            <a:ext cx="16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PQ, QR, RS, SP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EE6C29E-CE8C-4727-AB5A-49B04B0F1EA0}"/>
              </a:ext>
            </a:extLst>
          </p:cNvPr>
          <p:cNvSpPr txBox="1"/>
          <p:nvPr/>
        </p:nvSpPr>
        <p:spPr>
          <a:xfrm>
            <a:off x="4087195" y="4067251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5D738AB-6782-434A-8550-D20BD9679B05}"/>
              </a:ext>
            </a:extLst>
          </p:cNvPr>
          <p:cNvSpPr txBox="1"/>
          <p:nvPr/>
        </p:nvSpPr>
        <p:spPr>
          <a:xfrm>
            <a:off x="4473615" y="4592050"/>
            <a:ext cx="95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PQRS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161F958-ED8F-431C-A7F6-7403D75982C8}"/>
              </a:ext>
            </a:extLst>
          </p:cNvPr>
          <p:cNvSpPr txBox="1"/>
          <p:nvPr/>
        </p:nvSpPr>
        <p:spPr>
          <a:xfrm>
            <a:off x="10235687" y="2277657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031F7A5-EE8D-4EBC-9757-6F1D88623801}"/>
              </a:ext>
            </a:extLst>
          </p:cNvPr>
          <p:cNvSpPr txBox="1"/>
          <p:nvPr/>
        </p:nvSpPr>
        <p:spPr>
          <a:xfrm>
            <a:off x="9476013" y="2823250"/>
            <a:ext cx="244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A, B, C, D, E, F, G, H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9FEC960-8064-4C5D-83AD-2E7FD40E5590}"/>
              </a:ext>
            </a:extLst>
          </p:cNvPr>
          <p:cNvSpPr txBox="1"/>
          <p:nvPr/>
        </p:nvSpPr>
        <p:spPr>
          <a:xfrm>
            <a:off x="10014191" y="3368843"/>
            <a:ext cx="6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324E1C5-111B-4F0C-BB58-4750FB40564E}"/>
              </a:ext>
            </a:extLst>
          </p:cNvPr>
          <p:cNvSpPr txBox="1"/>
          <p:nvPr/>
        </p:nvSpPr>
        <p:spPr>
          <a:xfrm>
            <a:off x="9101075" y="3913240"/>
            <a:ext cx="273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AB, BC, CD, DA, AE, BF, CG, DH, EF, FG, GH, HE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CC352D5-9502-4A99-A610-704028222595}"/>
              </a:ext>
            </a:extLst>
          </p:cNvPr>
          <p:cNvSpPr txBox="1"/>
          <p:nvPr/>
        </p:nvSpPr>
        <p:spPr>
          <a:xfrm>
            <a:off x="9236316" y="4734294"/>
            <a:ext cx="2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BBA979-0D88-42F0-B115-E63BC83D88E9}"/>
              </a:ext>
            </a:extLst>
          </p:cNvPr>
          <p:cNvSpPr txBox="1"/>
          <p:nvPr/>
        </p:nvSpPr>
        <p:spPr>
          <a:xfrm>
            <a:off x="9116467" y="5374520"/>
            <a:ext cx="280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ABCD, EFGH. BCGF, ADHE, </a:t>
            </a:r>
          </a:p>
          <a:p>
            <a:r>
              <a:rPr lang="nl-NL" dirty="0">
                <a:solidFill>
                  <a:schemeClr val="accent1"/>
                </a:solidFill>
              </a:rPr>
              <a:t>ABFE, CGHD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E6F2C04-7269-4BF0-92F7-D5B637F6DBCD}"/>
              </a:ext>
            </a:extLst>
          </p:cNvPr>
          <p:cNvSpPr txBox="1"/>
          <p:nvPr/>
        </p:nvSpPr>
        <p:spPr>
          <a:xfrm>
            <a:off x="6226794" y="4798619"/>
            <a:ext cx="2555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Vormen van de vlakken: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C114DD8-F657-493E-82BA-30A34EC9AB25}"/>
              </a:ext>
            </a:extLst>
          </p:cNvPr>
          <p:cNvSpPr txBox="1"/>
          <p:nvPr/>
        </p:nvSpPr>
        <p:spPr>
          <a:xfrm>
            <a:off x="6226794" y="5189854"/>
            <a:ext cx="2555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Rechthoeken en vierkanten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Uitslag BALK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D497D8E-652C-4C4D-9681-3B32BC964C5E}"/>
              </a:ext>
            </a:extLst>
          </p:cNvPr>
          <p:cNvSpPr txBox="1"/>
          <p:nvPr/>
        </p:nvSpPr>
        <p:spPr>
          <a:xfrm>
            <a:off x="1294363" y="2025873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Uitslag balk – </a:t>
            </a:r>
            <a:r>
              <a:rPr lang="nl-NL" dirty="0" err="1">
                <a:hlinkClick r:id="rId3"/>
              </a:rPr>
              <a:t>GeoGebra</a:t>
            </a:r>
            <a:endParaRPr lang="nl-NL" dirty="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407FBA75-A855-42BE-8957-4D0E501D8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" r="54348" b="25036"/>
          <a:stretch/>
        </p:blipFill>
        <p:spPr bwMode="auto">
          <a:xfrm>
            <a:off x="4832555" y="2097030"/>
            <a:ext cx="4500288" cy="30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Diagonalen en een snijpunt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6C9A4D-2566-42A2-9212-126FBE973AB8}"/>
              </a:ext>
            </a:extLst>
          </p:cNvPr>
          <p:cNvSpPr/>
          <p:nvPr/>
        </p:nvSpPr>
        <p:spPr>
          <a:xfrm>
            <a:off x="1452880" y="2083236"/>
            <a:ext cx="1722120" cy="313391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7EBA2F-693F-473F-ABFC-C69516565D50}"/>
              </a:ext>
            </a:extLst>
          </p:cNvPr>
          <p:cNvSpPr txBox="1"/>
          <p:nvPr/>
        </p:nvSpPr>
        <p:spPr>
          <a:xfrm>
            <a:off x="4582160" y="2214880"/>
            <a:ext cx="6315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1, Welke naam heeft deze vorm?  </a:t>
            </a:r>
          </a:p>
          <a:p>
            <a:endParaRPr lang="nl-NL" dirty="0"/>
          </a:p>
          <a:p>
            <a:r>
              <a:rPr lang="nl-NL" dirty="0"/>
              <a:t>2. Zet de letters PQRS bij de hoekpunten. </a:t>
            </a:r>
          </a:p>
          <a:p>
            <a:endParaRPr lang="nl-NL" dirty="0"/>
          </a:p>
          <a:p>
            <a:r>
              <a:rPr lang="nl-NL" dirty="0"/>
              <a:t>3. Teken een diagonaal van P naar R. .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4. Teken een diagonaal van S naar Q</a:t>
            </a:r>
          </a:p>
          <a:p>
            <a:endParaRPr lang="nl-NL" dirty="0"/>
          </a:p>
          <a:p>
            <a:r>
              <a:rPr lang="nl-NL" dirty="0"/>
              <a:t>5. Geef het snijpunt de naam T in de tekening.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1A1F4F-1002-4C7B-A664-238633E4C25B}"/>
              </a:ext>
            </a:extLst>
          </p:cNvPr>
          <p:cNvSpPr txBox="1"/>
          <p:nvPr/>
        </p:nvSpPr>
        <p:spPr>
          <a:xfrm>
            <a:off x="7813040" y="221488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Rechthoek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EBCC70-B9C6-4343-A96E-ED03A9720F76}"/>
              </a:ext>
            </a:extLst>
          </p:cNvPr>
          <p:cNvSpPr txBox="1"/>
          <p:nvPr/>
        </p:nvSpPr>
        <p:spPr>
          <a:xfrm>
            <a:off x="1118150" y="521715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6C0C8-7535-41D2-B0EA-B66B492D7D1B}"/>
              </a:ext>
            </a:extLst>
          </p:cNvPr>
          <p:cNvSpPr txBox="1"/>
          <p:nvPr/>
        </p:nvSpPr>
        <p:spPr>
          <a:xfrm>
            <a:off x="3175000" y="521715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8EDB6AC-D14F-4430-9288-033BECF705ED}"/>
              </a:ext>
            </a:extLst>
          </p:cNvPr>
          <p:cNvSpPr txBox="1"/>
          <p:nvPr/>
        </p:nvSpPr>
        <p:spPr>
          <a:xfrm>
            <a:off x="3157305" y="1868092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AC1CF83-8EF2-45A3-AF5E-A294710C0D98}"/>
              </a:ext>
            </a:extLst>
          </p:cNvPr>
          <p:cNvSpPr txBox="1"/>
          <p:nvPr/>
        </p:nvSpPr>
        <p:spPr>
          <a:xfrm>
            <a:off x="1189440" y="184554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</a:t>
            </a:r>
          </a:p>
        </p:txBody>
      </p:sp>
      <p:pic>
        <p:nvPicPr>
          <p:cNvPr id="14" name="Graphic 13" descr="Badge Tick1 silhouet">
            <a:extLst>
              <a:ext uri="{FF2B5EF4-FFF2-40B4-BE49-F238E27FC236}">
                <a16:creationId xmlns:a16="http://schemas.microsoft.com/office/drawing/2014/main" id="{0DE3CA29-F263-49F1-8482-B74ED0BC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2840" y="2716738"/>
            <a:ext cx="457200" cy="457200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194D9BF-5720-4842-8F29-5F8342FED4DF}"/>
              </a:ext>
            </a:extLst>
          </p:cNvPr>
          <p:cNvCxnSpPr>
            <a:endCxn id="11" idx="1"/>
          </p:cNvCxnSpPr>
          <p:nvPr/>
        </p:nvCxnSpPr>
        <p:spPr>
          <a:xfrm flipV="1">
            <a:off x="1452880" y="2052758"/>
            <a:ext cx="1704425" cy="31643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08D7441-52F6-4224-AC22-168B6C02D30E}"/>
              </a:ext>
            </a:extLst>
          </p:cNvPr>
          <p:cNvCxnSpPr>
            <a:cxnSpLocks/>
          </p:cNvCxnSpPr>
          <p:nvPr/>
        </p:nvCxnSpPr>
        <p:spPr>
          <a:xfrm>
            <a:off x="1470575" y="2133819"/>
            <a:ext cx="1686730" cy="308333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Badge Tick1 silhouet">
            <a:extLst>
              <a:ext uri="{FF2B5EF4-FFF2-40B4-BE49-F238E27FC236}">
                <a16:creationId xmlns:a16="http://schemas.microsoft.com/office/drawing/2014/main" id="{29EABAA7-4AE4-4878-AFD1-2A0F12FE2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5640" y="3226863"/>
            <a:ext cx="457200" cy="457200"/>
          </a:xfrm>
          <a:prstGeom prst="rect">
            <a:avLst/>
          </a:prstGeom>
        </p:spPr>
      </p:pic>
      <p:pic>
        <p:nvPicPr>
          <p:cNvPr id="21" name="Graphic 20" descr="Badge Tick1 silhouet">
            <a:extLst>
              <a:ext uri="{FF2B5EF4-FFF2-40B4-BE49-F238E27FC236}">
                <a16:creationId xmlns:a16="http://schemas.microsoft.com/office/drawing/2014/main" id="{72DF81B5-ED7D-46BC-A674-BC2E6936F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5640" y="3816589"/>
            <a:ext cx="457200" cy="4572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A270E36-785C-43F9-A318-F84AE89F4653}"/>
              </a:ext>
            </a:extLst>
          </p:cNvPr>
          <p:cNvSpPr txBox="1"/>
          <p:nvPr/>
        </p:nvSpPr>
        <p:spPr>
          <a:xfrm>
            <a:off x="4820920" y="4810583"/>
            <a:ext cx="43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Waar zie je het snijpunt? 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9C925F6B-B50A-4B13-879E-BFECCB9C8D78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2397760" y="3650195"/>
            <a:ext cx="2423160" cy="13450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06F88F6C-83E9-4508-81F2-268CAFEDE8FA}"/>
              </a:ext>
            </a:extLst>
          </p:cNvPr>
          <p:cNvSpPr txBox="1"/>
          <p:nvPr/>
        </p:nvSpPr>
        <p:spPr>
          <a:xfrm>
            <a:off x="1913615" y="3450290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222</Words>
  <Application>Microsoft Office PowerPoint</Application>
  <PresentationFormat>Breedbeeld</PresentationFormat>
  <Paragraphs>69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Galerie</vt:lpstr>
      <vt:lpstr>Theorie Balk, uitslag  diagonaal en snijpunt</vt:lpstr>
      <vt:lpstr>Rechthoek en balk</vt:lpstr>
      <vt:lpstr>Uitslag BALK</vt:lpstr>
      <vt:lpstr>Diagonalen en een snijpunt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2021-06-15T08:28:12Z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