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4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7" r:id="rId6"/>
    <p:sldId id="260" r:id="rId7"/>
    <p:sldId id="258" r:id="rId8"/>
    <p:sldId id="259" r:id="rId9"/>
  </p:sldIdLst>
  <p:sldSz cx="12192000" cy="6858000"/>
  <p:notesSz cx="6858000" cy="9144000"/>
  <p:defaultTextStyle>
    <a:defPPr rtl="0"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E42"/>
    <a:srgbClr val="E2DED9"/>
    <a:srgbClr val="FDFDFD"/>
    <a:srgbClr val="DED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C13126-D2F3-485B-B5FA-53329E834EDB}" v="246" dt="2021-06-15T08:58:30.441"/>
  </p1510:revLst>
</p1510:revInfo>
</file>

<file path=ppt/tableStyles.xml><?xml version="1.0" encoding="utf-8"?>
<a:tblStyleLst xmlns:a="http://schemas.openxmlformats.org/drawingml/2006/main" def="{3C2FFA5D-87B4-456A-9821-1D502468CF0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4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1078C48-B47B-460B-9BF6-CBB4BC7B49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9DA806-6641-428C-A467-4C212528EB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C6EBB-DCA5-42C7-AFE1-06ADF2DC90FB}" type="datetimeFigureOut">
              <a:rPr lang="nl-NL" smtClean="0"/>
              <a:t>15-6-2021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B88FDB4-2B15-4FF9-A61A-F2DF8CD69D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6437569-4069-4749-96A7-3300D39FC3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7350B-8B7C-485E-A28C-3E4B6443A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01673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85358-0143-4405-8763-36EC6DFFBEED}" type="datetimeFigureOut">
              <a:rPr lang="nl-NL" noProof="0" smtClean="0"/>
              <a:t>15-6-2021</a:t>
            </a:fld>
            <a:endParaRPr lang="nl-NL" noProof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dirty="0"/>
              <a:t>Tekststijlen van het model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FB8BD-45A8-421B-BA96-CA33423181B8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1612549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1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92190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2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580702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4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160168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5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75974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777464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1777464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913821" y="6370429"/>
            <a:ext cx="3500715" cy="309201"/>
          </a:xfrm>
        </p:spPr>
        <p:txBody>
          <a:bodyPr rtlCol="0"/>
          <a:lstStyle/>
          <a:p>
            <a:pPr rtl="0"/>
            <a:fld id="{F6D7E90E-8C77-469E-A881-812450F2B288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77464" y="6370430"/>
            <a:ext cx="4973915" cy="309201"/>
          </a:xfrm>
        </p:spPr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1777464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40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609FA1-4C40-407C-AD54-34AA3CE2576E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itel 5">
            <a:extLst>
              <a:ext uri="{FF2B5EF4-FFF2-40B4-BE49-F238E27FC236}">
                <a16:creationId xmlns:a16="http://schemas.microsoft.com/office/drawing/2014/main" id="{C414FF1F-6558-4E39-87DB-276E44F54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688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74423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780777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0147FB-0998-4E11-B18D-CB1F93B8EBC1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1780777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3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1292239" y="2161853"/>
            <a:ext cx="4645152" cy="3448595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258679" y="2168318"/>
            <a:ext cx="4645152" cy="3441520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94C65B-D569-4AEA-8B37-E9F5141F701D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715607D-9DE2-4687-AAF8-EF2427252A90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2F96D46B-C1B8-46AB-87DF-61A8058B1F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7750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287315" y="1950795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1287315" y="2755515"/>
            <a:ext cx="4645152" cy="2644457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52486" y="1954249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252486" y="2752737"/>
            <a:ext cx="4645152" cy="2637371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0F3F59-0970-4A60-992D-5418BBFE7BB8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C384AA55-1960-47F4-BA3C-E97A6F2D0B19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09471694-1220-4CFC-A31F-622E5D3DE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8174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26C6E9-9918-4133-AB29-BF40DF1F60F6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FFB55B52-B62C-4800-AAC1-B15AF2FE1F45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itel 4">
            <a:extLst>
              <a:ext uri="{FF2B5EF4-FFF2-40B4-BE49-F238E27FC236}">
                <a16:creationId xmlns:a16="http://schemas.microsoft.com/office/drawing/2014/main" id="{3DF0054B-B64C-418E-A1B8-428EE4A1DB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5395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F96380-E2F4-42E6-86B4-F248F4F99C77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</p:spTree>
    <p:extLst>
      <p:ext uri="{BB962C8B-B14F-4D97-AF65-F5344CB8AC3E}">
        <p14:creationId xmlns:p14="http://schemas.microsoft.com/office/powerpoint/2010/main" val="37712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5095246" y="1645522"/>
            <a:ext cx="5807176" cy="3840852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290909" y="1645522"/>
            <a:ext cx="3600000" cy="383672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718BE1-2C90-46CF-95F6-6CB326BC0630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1B74F78C-6D32-47C3-ABB2-6E7092A9C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8165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galerie 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300394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7873638" y="5144980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5E1A47-5EC0-48B1-9BC9-972506F51C2A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9DE9A20D-024F-4A17-9B20-526AA403725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0210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37D8F60F-F9DD-4AAC-BF28-C004CCDF2D6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87363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8F09FDD8-5B1C-4AAA-8EEC-0A77C9E477D1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595889" y="5144979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E6DF0B7E-E17E-4875-966D-4DE67F755B71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306587" y="5144978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5685D963-B130-47E9-AFCC-AEBED2B1155B}"/>
              </a:ext>
            </a:extLst>
          </p:cNvPr>
          <p:cNvCxnSpPr>
            <a:cxnSpLocks/>
          </p:cNvCxnSpPr>
          <p:nvPr userDrawn="1"/>
        </p:nvCxnSpPr>
        <p:spPr>
          <a:xfrm>
            <a:off x="448407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2FA9B6CF-713A-4942-BE35-A61AFCDDFD3D}"/>
              </a:ext>
            </a:extLst>
          </p:cNvPr>
          <p:cNvCxnSpPr>
            <a:cxnSpLocks/>
          </p:cNvCxnSpPr>
          <p:nvPr userDrawn="1"/>
        </p:nvCxnSpPr>
        <p:spPr>
          <a:xfrm>
            <a:off x="775774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93809A32-C7A4-4739-994B-BE492F855A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0908" y="1617663"/>
            <a:ext cx="9618391" cy="1336675"/>
          </a:xfrm>
        </p:spPr>
        <p:txBody>
          <a:bodyPr rtlCol="0">
            <a:noAutofit/>
          </a:bodyPr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2C1ABD52-D5FE-4FC2-8449-5DA0E52853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4270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hthoek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hthoek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/>
              <a:t>Klik op pictogram om afbeelding toe te 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7236069" y="6332578"/>
            <a:ext cx="4315852" cy="320123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7028399D-4040-4F0C-917A-6BECF3FC3CA2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47382" y="6332578"/>
            <a:ext cx="5541004" cy="320931"/>
          </a:xfrm>
        </p:spPr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58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4363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l-NL" noProof="0" dirty="0"/>
              <a:t>Tekststijlen van het model bewerken</a:t>
            </a:r>
          </a:p>
          <a:p>
            <a:pPr lvl="1" rtl="0"/>
            <a:r>
              <a:rPr lang="nl-NL" noProof="0" dirty="0"/>
              <a:t>Tweede niveau</a:t>
            </a:r>
          </a:p>
          <a:p>
            <a:pPr lvl="2" rtl="0"/>
            <a:r>
              <a:rPr lang="nl-NL" noProof="0" dirty="0"/>
              <a:t>Derde niveau</a:t>
            </a:r>
          </a:p>
          <a:p>
            <a:pPr lvl="3" rtl="0"/>
            <a:r>
              <a:rPr lang="nl-NL" noProof="0" dirty="0"/>
              <a:t>Vierde niveau</a:t>
            </a:r>
          </a:p>
          <a:p>
            <a:pPr lvl="4" rtl="0"/>
            <a:r>
              <a:rPr lang="nl-NL" noProof="0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396923" y="6340793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E8F583B2-5746-4D29-8D33-E312BEE10129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294364" y="6339730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58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6" r:id="rId9"/>
    <p:sldLayoutId id="2147483693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eogebra.org/m/hskxNCmw#material/dfKD7M6z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wikwiskunde.nl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CA56C-7A25-4BD4-AA72-5256E68BE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nl-NL" sz="4800" dirty="0"/>
              <a:t>Theorie </a:t>
            </a:r>
            <a:br>
              <a:rPr lang="nl-NL" sz="4800" dirty="0"/>
            </a:br>
            <a:r>
              <a:rPr lang="nl-NL" sz="4800" dirty="0"/>
              <a:t>Cilinder, cirkel</a:t>
            </a:r>
            <a:r>
              <a:rPr lang="nl-NL" sz="4800"/>
              <a:t>, </a:t>
            </a:r>
            <a:br>
              <a:rPr lang="nl-NL" sz="4800"/>
            </a:br>
            <a:r>
              <a:rPr lang="nl-NL" sz="4800"/>
              <a:t>straal </a:t>
            </a:r>
            <a:r>
              <a:rPr lang="nl-NL" sz="4800" dirty="0"/>
              <a:t>en diameter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BBBCF363-1123-45B1-8A9A-ABCDA40EF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3575164"/>
            <a:ext cx="8637072" cy="977621"/>
          </a:xfrm>
        </p:spPr>
        <p:txBody>
          <a:bodyPr rtlCol="0">
            <a:normAutofit/>
          </a:bodyPr>
          <a:lstStyle/>
          <a:p>
            <a:pPr rtl="0"/>
            <a:r>
              <a:rPr lang="nl-NL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www.Lowikwiskunde.nl</a:t>
            </a:r>
          </a:p>
          <a:p>
            <a:pPr rtl="0"/>
            <a:r>
              <a:rPr lang="nl-NL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  @</a:t>
            </a:r>
            <a:r>
              <a:rPr lang="nl-NL" dirty="0" err="1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Lowikwiskunde</a:t>
            </a:r>
            <a:endParaRPr lang="nl-NL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/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464" y="4046169"/>
            <a:ext cx="512890" cy="509150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B8EC4FCB-8D23-4924-B5F0-1253F1D263E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86599" y="2264752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nl-NL" dirty="0"/>
              <a:t>Cirkel en cilinder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255BE2B4-4BF5-4E07-BB53-CF2E48312F6D}"/>
              </a:ext>
            </a:extLst>
          </p:cNvPr>
          <p:cNvCxnSpPr>
            <a:stCxn id="2" idx="2"/>
          </p:cNvCxnSpPr>
          <p:nvPr/>
        </p:nvCxnSpPr>
        <p:spPr>
          <a:xfrm flipH="1">
            <a:off x="6096000" y="1853754"/>
            <a:ext cx="1" cy="4120918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troomdiagram: Verbindingslijn 7">
            <a:extLst>
              <a:ext uri="{FF2B5EF4-FFF2-40B4-BE49-F238E27FC236}">
                <a16:creationId xmlns:a16="http://schemas.microsoft.com/office/drawing/2014/main" id="{48AE42A4-16CC-49C4-95DD-158EC9DB22EC}"/>
              </a:ext>
            </a:extLst>
          </p:cNvPr>
          <p:cNvSpPr/>
          <p:nvPr/>
        </p:nvSpPr>
        <p:spPr>
          <a:xfrm>
            <a:off x="730048" y="2716566"/>
            <a:ext cx="1811040" cy="1802167"/>
          </a:xfrm>
          <a:prstGeom prst="flowChartConnector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Stroomdiagram: Magnetische schijf 10">
            <a:extLst>
              <a:ext uri="{FF2B5EF4-FFF2-40B4-BE49-F238E27FC236}">
                <a16:creationId xmlns:a16="http://schemas.microsoft.com/office/drawing/2014/main" id="{B81DF350-4A1C-4B2D-B543-719BEB06E44D}"/>
              </a:ext>
            </a:extLst>
          </p:cNvPr>
          <p:cNvSpPr/>
          <p:nvPr/>
        </p:nvSpPr>
        <p:spPr>
          <a:xfrm>
            <a:off x="6933461" y="2507236"/>
            <a:ext cx="1296136" cy="2386163"/>
          </a:xfrm>
          <a:prstGeom prst="flowChartMagneticDisk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C4D17CA-3025-4D21-85D4-1EAA29CEE2E8}"/>
              </a:ext>
            </a:extLst>
          </p:cNvPr>
          <p:cNvSpPr txBox="1"/>
          <p:nvPr/>
        </p:nvSpPr>
        <p:spPr>
          <a:xfrm>
            <a:off x="2904383" y="1853754"/>
            <a:ext cx="31916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hoekpunten?</a:t>
            </a:r>
          </a:p>
          <a:p>
            <a:endParaRPr lang="nl-NL" dirty="0"/>
          </a:p>
          <a:p>
            <a:r>
              <a:rPr lang="nl-NL" dirty="0"/>
              <a:t>Hoeveel ribben? </a:t>
            </a:r>
          </a:p>
          <a:p>
            <a:endParaRPr lang="nl-NL" dirty="0"/>
          </a:p>
          <a:p>
            <a:r>
              <a:rPr lang="nl-NL" dirty="0"/>
              <a:t>Hoeveel vlakken? 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5C21432-80B7-4144-AC4D-50C8EF556B15}"/>
              </a:ext>
            </a:extLst>
          </p:cNvPr>
          <p:cNvSpPr txBox="1"/>
          <p:nvPr/>
        </p:nvSpPr>
        <p:spPr>
          <a:xfrm>
            <a:off x="8702981" y="1853754"/>
            <a:ext cx="31916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hoekpunten?</a:t>
            </a:r>
          </a:p>
          <a:p>
            <a:endParaRPr lang="nl-NL" dirty="0"/>
          </a:p>
          <a:p>
            <a:r>
              <a:rPr lang="nl-NL" dirty="0"/>
              <a:t>Hoeveel ribben? </a:t>
            </a:r>
          </a:p>
          <a:p>
            <a:endParaRPr lang="nl-NL" dirty="0"/>
          </a:p>
          <a:p>
            <a:r>
              <a:rPr lang="nl-NL" dirty="0"/>
              <a:t>Hoeveel vlakken? 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AA3F19F2-62C4-48FC-9BDE-6BBF6D67A14E}"/>
              </a:ext>
            </a:extLst>
          </p:cNvPr>
          <p:cNvSpPr txBox="1"/>
          <p:nvPr/>
        </p:nvSpPr>
        <p:spPr>
          <a:xfrm>
            <a:off x="5258540" y="1853754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0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C37467DF-9FE9-43D3-B743-C9416903F766}"/>
              </a:ext>
            </a:extLst>
          </p:cNvPr>
          <p:cNvSpPr txBox="1"/>
          <p:nvPr/>
        </p:nvSpPr>
        <p:spPr>
          <a:xfrm>
            <a:off x="4762353" y="2425832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0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5776D355-DA84-4787-A3C6-26F04DB5AF30}"/>
              </a:ext>
            </a:extLst>
          </p:cNvPr>
          <p:cNvSpPr txBox="1"/>
          <p:nvPr/>
        </p:nvSpPr>
        <p:spPr>
          <a:xfrm>
            <a:off x="4805638" y="2970789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0B2CF6B0-D745-45EF-924D-6DFFB61C0945}"/>
              </a:ext>
            </a:extLst>
          </p:cNvPr>
          <p:cNvSpPr txBox="1"/>
          <p:nvPr/>
        </p:nvSpPr>
        <p:spPr>
          <a:xfrm>
            <a:off x="11030248" y="1853754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0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CBED4265-453A-410A-AE29-64549A578607}"/>
              </a:ext>
            </a:extLst>
          </p:cNvPr>
          <p:cNvSpPr txBox="1"/>
          <p:nvPr/>
        </p:nvSpPr>
        <p:spPr>
          <a:xfrm>
            <a:off x="10484152" y="2425832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0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3D1194A-F503-4251-97EB-08393CAA167D}"/>
              </a:ext>
            </a:extLst>
          </p:cNvPr>
          <p:cNvSpPr txBox="1"/>
          <p:nvPr/>
        </p:nvSpPr>
        <p:spPr>
          <a:xfrm>
            <a:off x="10545213" y="2968018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21" name="Pijl: vijfhoek 20">
            <a:extLst>
              <a:ext uri="{FF2B5EF4-FFF2-40B4-BE49-F238E27FC236}">
                <a16:creationId xmlns:a16="http://schemas.microsoft.com/office/drawing/2014/main" id="{1097F9FD-D843-46F9-BF4E-2C2D1EAC3F10}"/>
              </a:ext>
            </a:extLst>
          </p:cNvPr>
          <p:cNvSpPr/>
          <p:nvPr/>
        </p:nvSpPr>
        <p:spPr>
          <a:xfrm>
            <a:off x="3230880" y="5664994"/>
            <a:ext cx="5730240" cy="690880"/>
          </a:xfrm>
          <a:prstGeom prst="homePlate">
            <a:avLst/>
          </a:prstGeom>
          <a:solidFill>
            <a:srgbClr val="B71E42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Je kan dus geen letters bij deze vormen zetten</a:t>
            </a:r>
          </a:p>
        </p:txBody>
      </p:sp>
    </p:spTree>
    <p:extLst>
      <p:ext uri="{BB962C8B-B14F-4D97-AF65-F5344CB8AC3E}">
        <p14:creationId xmlns:p14="http://schemas.microsoft.com/office/powerpoint/2010/main" val="209429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CE97E1-6EB4-4D39-AC0B-1236D9AB8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uitslag van een cilinder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F554B9B-D26E-43A1-A372-F357E644D73A}"/>
              </a:ext>
            </a:extLst>
          </p:cNvPr>
          <p:cNvSpPr txBox="1"/>
          <p:nvPr/>
        </p:nvSpPr>
        <p:spPr>
          <a:xfrm>
            <a:off x="1294363" y="2901203"/>
            <a:ext cx="610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hlinkClick r:id="rId2"/>
              </a:rPr>
              <a:t>Cilinder uitslag – </a:t>
            </a:r>
            <a:r>
              <a:rPr lang="nl-NL" dirty="0" err="1">
                <a:hlinkClick r:id="rId2"/>
              </a:rPr>
              <a:t>GeoGebra</a:t>
            </a: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6589D66-6E2C-49D6-B67E-EFDE15D7E920}"/>
              </a:ext>
            </a:extLst>
          </p:cNvPr>
          <p:cNvSpPr txBox="1"/>
          <p:nvPr/>
        </p:nvSpPr>
        <p:spPr>
          <a:xfrm>
            <a:off x="1294363" y="2531871"/>
            <a:ext cx="162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Klik en kijk: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873213D-8158-4AB0-8A89-585E336BB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832" y="1988906"/>
            <a:ext cx="6489757" cy="282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3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nl-NL" dirty="0"/>
              <a:t>Middelpunt, Straal en diameter</a:t>
            </a:r>
          </a:p>
        </p:txBody>
      </p:sp>
      <p:sp>
        <p:nvSpPr>
          <p:cNvPr id="6" name="Stroomdiagram: Verbindingslijn 5">
            <a:extLst>
              <a:ext uri="{FF2B5EF4-FFF2-40B4-BE49-F238E27FC236}">
                <a16:creationId xmlns:a16="http://schemas.microsoft.com/office/drawing/2014/main" id="{DE34DB0E-4359-4423-A7EF-996272D4FED7}"/>
              </a:ext>
            </a:extLst>
          </p:cNvPr>
          <p:cNvSpPr/>
          <p:nvPr/>
        </p:nvSpPr>
        <p:spPr>
          <a:xfrm>
            <a:off x="4287520" y="2092960"/>
            <a:ext cx="3413760" cy="3312160"/>
          </a:xfrm>
          <a:prstGeom prst="flowChartConnector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8B1262D6-0B26-42D6-8FB8-DFA25D85858D}"/>
              </a:ext>
            </a:extLst>
          </p:cNvPr>
          <p:cNvSpPr txBox="1"/>
          <p:nvPr/>
        </p:nvSpPr>
        <p:spPr>
          <a:xfrm>
            <a:off x="552683" y="2092960"/>
            <a:ext cx="2820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Waar kan ik het middelpunt vinden bij een cirkel? </a:t>
            </a:r>
          </a:p>
        </p:txBody>
      </p:sp>
      <p:sp>
        <p:nvSpPr>
          <p:cNvPr id="8" name="Stroomdiagram: Verbindingslijn 7">
            <a:extLst>
              <a:ext uri="{FF2B5EF4-FFF2-40B4-BE49-F238E27FC236}">
                <a16:creationId xmlns:a16="http://schemas.microsoft.com/office/drawing/2014/main" id="{0C5ECF67-662F-4D15-A9DC-BE74F5AD46F8}"/>
              </a:ext>
            </a:extLst>
          </p:cNvPr>
          <p:cNvSpPr/>
          <p:nvPr/>
        </p:nvSpPr>
        <p:spPr>
          <a:xfrm>
            <a:off x="6004560" y="3667760"/>
            <a:ext cx="91440" cy="81280"/>
          </a:xfrm>
          <a:prstGeom prst="flowChartConnector">
            <a:avLst/>
          </a:prstGeom>
          <a:solidFill>
            <a:srgbClr val="B71E4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7D7FE7F-33F4-4CFD-B60C-98C298077FBF}"/>
              </a:ext>
            </a:extLst>
          </p:cNvPr>
          <p:cNvSpPr txBox="1"/>
          <p:nvPr/>
        </p:nvSpPr>
        <p:spPr>
          <a:xfrm>
            <a:off x="552682" y="2793831"/>
            <a:ext cx="357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Precies in het midden van de cirkel.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74E4083-9F1E-4513-8A5F-EABEAAD5C8BD}"/>
              </a:ext>
            </a:extLst>
          </p:cNvPr>
          <p:cNvSpPr txBox="1"/>
          <p:nvPr/>
        </p:nvSpPr>
        <p:spPr>
          <a:xfrm>
            <a:off x="461242" y="4409271"/>
            <a:ext cx="357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Teken de diameter van de cirkel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93FE7880-113D-4C78-9600-91D802EEB2AE}"/>
              </a:ext>
            </a:extLst>
          </p:cNvPr>
          <p:cNvCxnSpPr>
            <a:cxnSpLocks/>
          </p:cNvCxnSpPr>
          <p:nvPr/>
        </p:nvCxnSpPr>
        <p:spPr>
          <a:xfrm>
            <a:off x="4287520" y="3718560"/>
            <a:ext cx="3413760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5D9543CD-F165-4F43-B1B5-0AF33147E893}"/>
              </a:ext>
            </a:extLst>
          </p:cNvPr>
          <p:cNvCxnSpPr>
            <a:cxnSpLocks/>
            <a:stCxn id="6" idx="3"/>
            <a:endCxn id="6" idx="7"/>
          </p:cNvCxnSpPr>
          <p:nvPr/>
        </p:nvCxnSpPr>
        <p:spPr>
          <a:xfrm flipV="1">
            <a:off x="4787454" y="2578015"/>
            <a:ext cx="2413892" cy="234205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51922C7E-036F-4FE0-84D8-52421F3EB2DA}"/>
              </a:ext>
            </a:extLst>
          </p:cNvPr>
          <p:cNvCxnSpPr>
            <a:cxnSpLocks/>
            <a:stCxn id="6" idx="5"/>
            <a:endCxn id="6" idx="1"/>
          </p:cNvCxnSpPr>
          <p:nvPr/>
        </p:nvCxnSpPr>
        <p:spPr>
          <a:xfrm flipH="1" flipV="1">
            <a:off x="4787454" y="2578015"/>
            <a:ext cx="2413892" cy="234205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kstvak 19">
            <a:extLst>
              <a:ext uri="{FF2B5EF4-FFF2-40B4-BE49-F238E27FC236}">
                <a16:creationId xmlns:a16="http://schemas.microsoft.com/office/drawing/2014/main" id="{0C82DCC2-649D-43BE-907A-DD4FFFB67791}"/>
              </a:ext>
            </a:extLst>
          </p:cNvPr>
          <p:cNvSpPr txBox="1"/>
          <p:nvPr/>
        </p:nvSpPr>
        <p:spPr>
          <a:xfrm>
            <a:off x="461242" y="4778603"/>
            <a:ext cx="3572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Teken een rechte lijn van de ene kant van de cirkel door het middelpunt naar de andere kant. 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161A2776-EB08-4B87-9147-CBD18E23885F}"/>
              </a:ext>
            </a:extLst>
          </p:cNvPr>
          <p:cNvSpPr txBox="1"/>
          <p:nvPr/>
        </p:nvSpPr>
        <p:spPr>
          <a:xfrm>
            <a:off x="8497802" y="2554625"/>
            <a:ext cx="357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Teken de straal van de cirkel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FF5E925F-EE20-4374-AC44-B7642A7640DB}"/>
              </a:ext>
            </a:extLst>
          </p:cNvPr>
          <p:cNvSpPr txBox="1"/>
          <p:nvPr/>
        </p:nvSpPr>
        <p:spPr>
          <a:xfrm>
            <a:off x="8497802" y="2926582"/>
            <a:ext cx="3572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Teken een rechte lijn vanuit het middelpunt naar een zijkant. </a:t>
            </a:r>
          </a:p>
        </p:txBody>
      </p: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D5FB1EDA-6339-40B5-9FEB-26D68D3BEBE5}"/>
              </a:ext>
            </a:extLst>
          </p:cNvPr>
          <p:cNvCxnSpPr/>
          <p:nvPr/>
        </p:nvCxnSpPr>
        <p:spPr>
          <a:xfrm flipV="1">
            <a:off x="5994400" y="2092960"/>
            <a:ext cx="457200" cy="162560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96C10465-C465-4321-A1E2-C19F5D138450}"/>
              </a:ext>
            </a:extLst>
          </p:cNvPr>
          <p:cNvCxnSpPr/>
          <p:nvPr/>
        </p:nvCxnSpPr>
        <p:spPr>
          <a:xfrm flipV="1">
            <a:off x="5537200" y="3718560"/>
            <a:ext cx="457200" cy="162560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201FDA5E-DE2E-46FB-AEEE-5FA8CC2E19FD}"/>
              </a:ext>
            </a:extLst>
          </p:cNvPr>
          <p:cNvCxnSpPr>
            <a:cxnSpLocks/>
          </p:cNvCxnSpPr>
          <p:nvPr/>
        </p:nvCxnSpPr>
        <p:spPr>
          <a:xfrm flipH="1" flipV="1">
            <a:off x="5994400" y="3769360"/>
            <a:ext cx="749746" cy="1470908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43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nl-NL" dirty="0"/>
              <a:t>Een cirkel tekenen met een passer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DCD9E40-9F66-42FD-80BA-7E0CC1971484}"/>
              </a:ext>
            </a:extLst>
          </p:cNvPr>
          <p:cNvSpPr txBox="1"/>
          <p:nvPr/>
        </p:nvSpPr>
        <p:spPr>
          <a:xfrm>
            <a:off x="1294362" y="1981199"/>
            <a:ext cx="5360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Bekijk de video’s op </a:t>
            </a:r>
            <a:r>
              <a:rPr lang="nl-NL" dirty="0">
                <a:hlinkClick r:id="rId3"/>
              </a:rPr>
              <a:t>www.Lowikwiskunde.nl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5C336F1-B145-49AA-ABC9-E9E5C2BE93E6}"/>
              </a:ext>
            </a:extLst>
          </p:cNvPr>
          <p:cNvSpPr txBox="1"/>
          <p:nvPr/>
        </p:nvSpPr>
        <p:spPr>
          <a:xfrm>
            <a:off x="1137920" y="2904529"/>
            <a:ext cx="6421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En nu zelf! </a:t>
            </a:r>
          </a:p>
          <a:p>
            <a:endParaRPr lang="nl-NL" dirty="0"/>
          </a:p>
          <a:p>
            <a:r>
              <a:rPr lang="nl-NL" dirty="0"/>
              <a:t>Opdracht 1 : Teken een cirkel met een straal van 5cm.</a:t>
            </a:r>
          </a:p>
          <a:p>
            <a:endParaRPr lang="nl-NL" dirty="0"/>
          </a:p>
          <a:p>
            <a:r>
              <a:rPr lang="nl-NL" dirty="0"/>
              <a:t>Opdracht 2 : Teken een cirkel met een diameter van 4cm.  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636E1F3-565A-47EF-A435-E99C4269DC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614"/>
          <a:stretch/>
        </p:blipFill>
        <p:spPr>
          <a:xfrm>
            <a:off x="7954327" y="2153920"/>
            <a:ext cx="2867025" cy="290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36521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Custom 10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84582C"/>
      </a:accent2>
      <a:accent3>
        <a:srgbClr val="002060"/>
      </a:accent3>
      <a:accent4>
        <a:srgbClr val="586EA6"/>
      </a:accent4>
      <a:accent5>
        <a:srgbClr val="586EA6"/>
      </a:accent5>
      <a:accent6>
        <a:srgbClr val="6892A0"/>
      </a:accent6>
      <a:hlink>
        <a:srgbClr val="B71E42"/>
      </a:hlink>
      <a:folHlink>
        <a:srgbClr val="586EA6"/>
      </a:folHlink>
    </a:clrScheme>
    <a:fontScheme name="Defaul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>
    <a:spDef>
      <a:spPr>
        <a:solidFill>
          <a:srgbClr val="B71E4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30478197_TF66921596" id="{A6E5CAA6-8CA8-4A86-8EDB-B61E8C48BF61}" vid="{A3DF979C-A155-43F5-A274-E0C6501FCEA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ECC70E-6674-4337-B48B-AF4F8832F1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6B76F2-1AE1-4A2A-A5B3-D462CC5E81F8}">
  <ds:schemaRefs>
    <ds:schemaRef ds:uri="http://schemas.microsoft.com/office/infopath/2007/PartnerControls"/>
    <ds:schemaRef ds:uri="http://schemas.microsoft.com/office/2006/documentManagement/types"/>
    <ds:schemaRef ds:uri="fb0879af-3eba-417a-a55a-ffe6dcd6ca77"/>
    <ds:schemaRef ds:uri="http://purl.org/dc/terms/"/>
    <ds:schemaRef ds:uri="http://purl.org/dc/dcmitype/"/>
    <ds:schemaRef ds:uri="http://schemas.microsoft.com/sharepoint/v3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6dc4bcd6-49db-4c07-9060-8acfc67cef9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2BAE40F-4B14-4E0B-9265-745AD5E2D4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van mijn uitvinding</Template>
  <TotalTime>0</TotalTime>
  <Words>179</Words>
  <Application>Microsoft Office PowerPoint</Application>
  <PresentationFormat>Breedbeeld</PresentationFormat>
  <Paragraphs>42</Paragraphs>
  <Slides>5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Gill Sans MT</vt:lpstr>
      <vt:lpstr>Galerie</vt:lpstr>
      <vt:lpstr>Theorie  Cilinder, cirkel,  straal en diameter</vt:lpstr>
      <vt:lpstr>Cirkel en cilinder</vt:lpstr>
      <vt:lpstr>De uitslag van een cilinder</vt:lpstr>
      <vt:lpstr>Middelpunt, Straal en diameter</vt:lpstr>
      <vt:lpstr>Een cirkel tekenen met een passer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2021-02-09T09:48:57Z</dcterms:created>
  <dcterms:modified xsi:type="dcterms:W3CDTF">2021-06-15T08:58:41Z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