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8" r:id="rId6"/>
    <p:sldId id="257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DD512B-96FD-4A27-B9C1-AEA85078192D}" v="596" dt="2021-06-22T09:58:02.917"/>
  </p1510:revLst>
</p1510:revInfo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4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1078C48-B47B-460B-9BF6-CBB4BC7B49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F9DA806-6641-428C-A467-4C212528EB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C6EBB-DCA5-42C7-AFE1-06ADF2DC90FB}" type="datetimeFigureOut">
              <a:rPr lang="nl-NL" smtClean="0"/>
              <a:t>22-6-2021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B88FDB4-2B15-4FF9-A61A-F2DF8CD69D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6437569-4069-4749-96A7-3300D39FC3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7350B-8B7C-485E-A28C-3E4B6443A0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167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85358-0143-4405-8763-36EC6DFFBEED}" type="datetimeFigureOut">
              <a:rPr lang="nl-NL" noProof="0" smtClean="0"/>
              <a:t>22-6-2021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Tekststijlen van het model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FB8BD-45A8-421B-BA96-CA33423181B8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612549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921900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77464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777464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 rtlCol="0"/>
          <a:lstStyle/>
          <a:p>
            <a:pPr rtl="0"/>
            <a:fld id="{F6D7E90E-8C77-469E-A881-812450F2B288}" type="datetime1">
              <a:rPr lang="nl-NL" noProof="0" smtClean="0"/>
              <a:t>22-6-2021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hthoek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hthoek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7028399D-4040-4F0C-917A-6BECF3FC3CA2}" type="datetime1">
              <a:rPr lang="nl-NL" noProof="0" smtClean="0"/>
              <a:t>22-6-2021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1" name="Rechte verbindingslijn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609FA1-4C40-407C-AD54-34AA3CE2576E}" type="datetime1">
              <a:rPr lang="nl-NL" noProof="0" smtClean="0"/>
              <a:t>22-6-2021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3" name="Rechte verbindingslijn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el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74423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780777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0147FB-0998-4E11-B18D-CB1F93B8EBC1}" type="datetime1">
              <a:rPr lang="nl-NL" noProof="0" smtClean="0"/>
              <a:t>22-6-2021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292239" y="2161853"/>
            <a:ext cx="4645152" cy="3448595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58679" y="2168318"/>
            <a:ext cx="4645152" cy="3441520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94C65B-D569-4AEA-8B37-E9F5141F701D}" type="datetime1">
              <a:rPr lang="nl-NL" noProof="0" smtClean="0"/>
              <a:t>22-6-2021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287315" y="1950795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287315" y="2755515"/>
            <a:ext cx="4645152" cy="2644457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252486" y="1954249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252486" y="2752737"/>
            <a:ext cx="4645152" cy="2637371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0F3F59-0970-4A60-992D-5418BBFE7BB8}" type="datetime1">
              <a:rPr lang="nl-NL" noProof="0" smtClean="0"/>
              <a:t>22-6-2021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el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26C6E9-9918-4133-AB29-BF40DF1F60F6}" type="datetime1">
              <a:rPr lang="nl-NL" noProof="0" smtClean="0"/>
              <a:t>22-6-2021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el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F96380-E2F4-42E6-86B4-F248F4F99C77}" type="datetime1">
              <a:rPr lang="nl-NL" noProof="0" smtClean="0"/>
              <a:t>22-6-2021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095246" y="1645522"/>
            <a:ext cx="5807176" cy="3840852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290909" y="1645522"/>
            <a:ext cx="3600000" cy="383672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718BE1-2C90-46CF-95F6-6CB326BC0630}" type="datetime1">
              <a:rPr lang="nl-NL" noProof="0" smtClean="0"/>
              <a:t>22-6-2021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en galerie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300394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873638" y="5144980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5E1A47-5EC0-48B1-9BC9-972506F51C2A}" type="datetime1">
              <a:rPr lang="nl-NL" noProof="0" smtClean="0"/>
              <a:t>22-6-2021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0210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87363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595889" y="5144979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306587" y="5144978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0908" y="1617663"/>
            <a:ext cx="9618391" cy="1336675"/>
          </a:xfrm>
        </p:spPr>
        <p:txBody>
          <a:bodyPr rtlCol="0">
            <a:no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E8F583B2-5746-4D29-8D33-E312BEE10129}" type="datetime1">
              <a:rPr lang="nl-NL" noProof="0" smtClean="0"/>
              <a:t>22-6-2021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3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l-NL" dirty="0"/>
              <a:t>Waarde  van getallen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 rtlCol="0">
            <a:normAutofit/>
          </a:bodyPr>
          <a:lstStyle/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www.Lowikwiskunde.nl</a:t>
            </a:r>
          </a:p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@</a:t>
            </a:r>
            <a:r>
              <a:rPr lang="nl-NL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Lowikwiskunde</a:t>
            </a:r>
            <a:endParaRPr lang="nl-NL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64" y="4046169"/>
            <a:ext cx="512890" cy="509150"/>
          </a:xfrm>
          <a:prstGeom prst="rect">
            <a:avLst/>
          </a:prstGeom>
        </p:spPr>
      </p:pic>
      <p:pic>
        <p:nvPicPr>
          <p:cNvPr id="6" name="Afbeelding 5" descr="Afbeelding met pijl&#10;&#10;Automatisch gegenereerde beschrijving">
            <a:extLst>
              <a:ext uri="{FF2B5EF4-FFF2-40B4-BE49-F238E27FC236}">
                <a16:creationId xmlns:a16="http://schemas.microsoft.com/office/drawing/2014/main" id="{C64B5911-7076-47B6-A827-E4EA2EE541A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8630" y="802298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7CE2A5B-3AC0-486C-A084-8434ECC0B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Waarde van getallen</a:t>
            </a:r>
          </a:p>
          <a:p>
            <a:r>
              <a:rPr lang="nl-NL" dirty="0"/>
              <a:t>Waarde van grote getallen</a:t>
            </a:r>
          </a:p>
          <a:p>
            <a:r>
              <a:rPr lang="nl-NL" dirty="0"/>
              <a:t>Delers van getallen</a:t>
            </a:r>
          </a:p>
          <a:p>
            <a:r>
              <a:rPr lang="nl-NL" dirty="0"/>
              <a:t>Veelvouden van getallen</a:t>
            </a:r>
          </a:p>
          <a:p>
            <a:r>
              <a:rPr lang="nl-NL" dirty="0"/>
              <a:t>Even of oneven getallen</a:t>
            </a:r>
          </a:p>
          <a:p>
            <a:r>
              <a:rPr lang="nl-NL" dirty="0"/>
              <a:t>Decimale getallen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9187F5B-7E2D-4733-9FFB-C196F0E45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1376336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63690-E765-4D6D-9366-980B888C6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Waarde van getallen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CE9F5F2-16CC-4BE7-A6C3-DB8EB7DFCED5}"/>
              </a:ext>
            </a:extLst>
          </p:cNvPr>
          <p:cNvSpPr txBox="1"/>
          <p:nvPr/>
        </p:nvSpPr>
        <p:spPr>
          <a:xfrm>
            <a:off x="1294362" y="1852075"/>
            <a:ext cx="650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B71E42"/>
                </a:solidFill>
              </a:rPr>
              <a:t>Betekenis: </a:t>
            </a:r>
            <a:r>
              <a:rPr lang="nl-NL" dirty="0"/>
              <a:t>Hoeveel een getal waard is, bijvoorbeeld in geld.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1EF7779-6C52-4C37-A5E8-5BC53243AF15}"/>
              </a:ext>
            </a:extLst>
          </p:cNvPr>
          <p:cNvSpPr txBox="1"/>
          <p:nvPr/>
        </p:nvSpPr>
        <p:spPr>
          <a:xfrm>
            <a:off x="1294362" y="2716567"/>
            <a:ext cx="4582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We gaan kijken hoeveel elk cijfer waard is: </a:t>
            </a:r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C888EF8-656D-421B-97AC-190006FD1425}"/>
              </a:ext>
            </a:extLst>
          </p:cNvPr>
          <p:cNvSpPr txBox="1"/>
          <p:nvPr/>
        </p:nvSpPr>
        <p:spPr>
          <a:xfrm>
            <a:off x="2814222" y="331043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123,45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61A0C35-4659-4CA5-8A40-A137BD8CBDC5}"/>
              </a:ext>
            </a:extLst>
          </p:cNvPr>
          <p:cNvSpPr txBox="1"/>
          <p:nvPr/>
        </p:nvSpPr>
        <p:spPr>
          <a:xfrm>
            <a:off x="7396878" y="3268963"/>
            <a:ext cx="260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3456,78</a:t>
            </a: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0DCDB470-B105-4236-B2F7-7A7D9137A01A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1294362" y="3638296"/>
            <a:ext cx="1641780" cy="1238356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547ACE92-BE02-4EC1-97FE-0FC6C3EFA0EF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2031847" y="3638296"/>
            <a:ext cx="1005993" cy="1238356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FB4F6EC7-E2C6-4EDB-BB05-E7B7EC5845C1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2765541" y="3638296"/>
            <a:ext cx="414540" cy="1239312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95931CE9-AD0A-4DDB-B324-987E242699C5}"/>
              </a:ext>
            </a:extLst>
          </p:cNvPr>
          <p:cNvCxnSpPr>
            <a:cxnSpLocks/>
            <a:stCxn id="30" idx="0"/>
          </p:cNvCxnSpPr>
          <p:nvPr/>
        </p:nvCxnSpPr>
        <p:spPr>
          <a:xfrm flipH="1" flipV="1">
            <a:off x="3393440" y="3638296"/>
            <a:ext cx="58940" cy="1239312"/>
          </a:xfrm>
          <a:prstGeom prst="straightConnector1">
            <a:avLst/>
          </a:prstGeom>
          <a:ln w="31750">
            <a:solidFill>
              <a:srgbClr val="0070C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CF8856C6-11CC-484B-B5AE-31D1543D69BD}"/>
              </a:ext>
            </a:extLst>
          </p:cNvPr>
          <p:cNvCxnSpPr>
            <a:cxnSpLocks/>
            <a:stCxn id="33" idx="0"/>
          </p:cNvCxnSpPr>
          <p:nvPr/>
        </p:nvCxnSpPr>
        <p:spPr>
          <a:xfrm flipH="1" flipV="1">
            <a:off x="3545744" y="3638296"/>
            <a:ext cx="644246" cy="1238356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28EB4672-D893-4DCE-847E-2BB7B000B787}"/>
              </a:ext>
            </a:extLst>
          </p:cNvPr>
          <p:cNvCxnSpPr>
            <a:cxnSpLocks/>
            <a:stCxn id="40" idx="0"/>
          </p:cNvCxnSpPr>
          <p:nvPr/>
        </p:nvCxnSpPr>
        <p:spPr>
          <a:xfrm flipV="1">
            <a:off x="6314470" y="3594914"/>
            <a:ext cx="1142972" cy="126127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B9BDCA79-BE55-43EC-8C0C-1A5C4E8CB328}"/>
              </a:ext>
            </a:extLst>
          </p:cNvPr>
          <p:cNvCxnSpPr>
            <a:cxnSpLocks/>
            <a:stCxn id="41" idx="0"/>
          </p:cNvCxnSpPr>
          <p:nvPr/>
        </p:nvCxnSpPr>
        <p:spPr>
          <a:xfrm flipV="1">
            <a:off x="7049021" y="3594914"/>
            <a:ext cx="510119" cy="1261270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05D20C86-CEC1-4836-81D7-9D45E203432E}"/>
              </a:ext>
            </a:extLst>
          </p:cNvPr>
          <p:cNvCxnSpPr>
            <a:cxnSpLocks/>
            <a:stCxn id="42" idx="0"/>
          </p:cNvCxnSpPr>
          <p:nvPr/>
        </p:nvCxnSpPr>
        <p:spPr>
          <a:xfrm flipH="1" flipV="1">
            <a:off x="7701381" y="3594914"/>
            <a:ext cx="36548" cy="1261270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5A6A4979-9DBE-404A-97A5-44440D4183B7}"/>
              </a:ext>
            </a:extLst>
          </p:cNvPr>
          <p:cNvCxnSpPr>
            <a:cxnSpLocks/>
            <a:stCxn id="43" idx="0"/>
          </p:cNvCxnSpPr>
          <p:nvPr/>
        </p:nvCxnSpPr>
        <p:spPr>
          <a:xfrm flipH="1" flipV="1">
            <a:off x="7894323" y="3594914"/>
            <a:ext cx="532514" cy="1261270"/>
          </a:xfrm>
          <a:prstGeom prst="straightConnector1">
            <a:avLst/>
          </a:prstGeom>
          <a:ln w="31750">
            <a:solidFill>
              <a:srgbClr val="0070C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4BDCC052-F9EF-42AA-9D0E-0559D82CB300}"/>
              </a:ext>
            </a:extLst>
          </p:cNvPr>
          <p:cNvCxnSpPr>
            <a:cxnSpLocks/>
            <a:stCxn id="44" idx="0"/>
          </p:cNvCxnSpPr>
          <p:nvPr/>
        </p:nvCxnSpPr>
        <p:spPr>
          <a:xfrm flipH="1" flipV="1">
            <a:off x="8057082" y="3594914"/>
            <a:ext cx="1097078" cy="1261270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75E3E22E-69B0-4BD6-9439-691A7E8A6C30}"/>
              </a:ext>
            </a:extLst>
          </p:cNvPr>
          <p:cNvCxnSpPr>
            <a:cxnSpLocks/>
            <a:stCxn id="45" idx="0"/>
          </p:cNvCxnSpPr>
          <p:nvPr/>
        </p:nvCxnSpPr>
        <p:spPr>
          <a:xfrm flipH="1" flipV="1">
            <a:off x="8267504" y="3594914"/>
            <a:ext cx="1662808" cy="1261270"/>
          </a:xfrm>
          <a:prstGeom prst="straightConnector1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407A1A40-49CC-4442-AF18-01D200615B22}"/>
              </a:ext>
            </a:extLst>
          </p:cNvPr>
          <p:cNvSpPr txBox="1"/>
          <p:nvPr/>
        </p:nvSpPr>
        <p:spPr>
          <a:xfrm>
            <a:off x="1022063" y="4876652"/>
            <a:ext cx="544598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100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F3053A14-F83E-4FB6-A81F-CA055BC92E9D}"/>
              </a:ext>
            </a:extLst>
          </p:cNvPr>
          <p:cNvSpPr txBox="1"/>
          <p:nvPr/>
        </p:nvSpPr>
        <p:spPr>
          <a:xfrm>
            <a:off x="3180081" y="4877608"/>
            <a:ext cx="544598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0,4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8ABE9122-F4DB-4F81-B51D-30CDDF54C38D}"/>
              </a:ext>
            </a:extLst>
          </p:cNvPr>
          <p:cNvSpPr txBox="1"/>
          <p:nvPr/>
        </p:nvSpPr>
        <p:spPr>
          <a:xfrm>
            <a:off x="1759548" y="4876652"/>
            <a:ext cx="544598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20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562F16AA-40FC-42E5-9C91-0F0579D0CFAC}"/>
              </a:ext>
            </a:extLst>
          </p:cNvPr>
          <p:cNvSpPr txBox="1"/>
          <p:nvPr/>
        </p:nvSpPr>
        <p:spPr>
          <a:xfrm>
            <a:off x="2493242" y="4877608"/>
            <a:ext cx="544598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3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DB7057A0-7284-4345-83C6-FBEAB48154BD}"/>
              </a:ext>
            </a:extLst>
          </p:cNvPr>
          <p:cNvSpPr txBox="1"/>
          <p:nvPr/>
        </p:nvSpPr>
        <p:spPr>
          <a:xfrm>
            <a:off x="3866920" y="4876652"/>
            <a:ext cx="646140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0,05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DBFC6285-B51C-4952-B7BB-462042796D04}"/>
              </a:ext>
            </a:extLst>
          </p:cNvPr>
          <p:cNvSpPr txBox="1"/>
          <p:nvPr/>
        </p:nvSpPr>
        <p:spPr>
          <a:xfrm>
            <a:off x="5988341" y="4856184"/>
            <a:ext cx="652257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3000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E6F56084-07CD-4F64-AEE6-9720FCB7FF08}"/>
              </a:ext>
            </a:extLst>
          </p:cNvPr>
          <p:cNvSpPr txBox="1"/>
          <p:nvPr/>
        </p:nvSpPr>
        <p:spPr>
          <a:xfrm>
            <a:off x="6776722" y="4856184"/>
            <a:ext cx="544598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400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D427F087-E753-45BB-99F4-E3C1E0569330}"/>
              </a:ext>
            </a:extLst>
          </p:cNvPr>
          <p:cNvSpPr txBox="1"/>
          <p:nvPr/>
        </p:nvSpPr>
        <p:spPr>
          <a:xfrm>
            <a:off x="7465630" y="4856184"/>
            <a:ext cx="544598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50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8FDFE904-03F8-4080-AD33-D59665620AEF}"/>
              </a:ext>
            </a:extLst>
          </p:cNvPr>
          <p:cNvSpPr txBox="1"/>
          <p:nvPr/>
        </p:nvSpPr>
        <p:spPr>
          <a:xfrm>
            <a:off x="8154538" y="4856184"/>
            <a:ext cx="544598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6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D829F824-D5B2-4F48-B79D-E0DA15190860}"/>
              </a:ext>
            </a:extLst>
          </p:cNvPr>
          <p:cNvSpPr txBox="1"/>
          <p:nvPr/>
        </p:nvSpPr>
        <p:spPr>
          <a:xfrm>
            <a:off x="8881861" y="4856184"/>
            <a:ext cx="544598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0,7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8A7022EC-5A01-421A-94E7-29EB44FEB0CE}"/>
              </a:ext>
            </a:extLst>
          </p:cNvPr>
          <p:cNvSpPr txBox="1"/>
          <p:nvPr/>
        </p:nvSpPr>
        <p:spPr>
          <a:xfrm>
            <a:off x="9609184" y="4856184"/>
            <a:ext cx="642256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0,08</a:t>
            </a:r>
          </a:p>
        </p:txBody>
      </p:sp>
    </p:spTree>
    <p:extLst>
      <p:ext uri="{BB962C8B-B14F-4D97-AF65-F5344CB8AC3E}">
        <p14:creationId xmlns:p14="http://schemas.microsoft.com/office/powerpoint/2010/main" val="296698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63690-E765-4D6D-9366-980B888C6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Waarde van grote getallen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B020248-F964-4194-A275-62C6CA683A63}"/>
              </a:ext>
            </a:extLst>
          </p:cNvPr>
          <p:cNvSpPr txBox="1"/>
          <p:nvPr/>
        </p:nvSpPr>
        <p:spPr>
          <a:xfrm>
            <a:off x="1168400" y="1853754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B71E42"/>
                </a:solidFill>
              </a:rPr>
              <a:t>Duizend</a:t>
            </a:r>
            <a:r>
              <a:rPr lang="nl-NL" dirty="0"/>
              <a:t> :  3-nullen erachter</a:t>
            </a:r>
          </a:p>
          <a:p>
            <a:r>
              <a:rPr lang="nl-NL" dirty="0">
                <a:solidFill>
                  <a:srgbClr val="B71E42"/>
                </a:solidFill>
              </a:rPr>
              <a:t>Miljoen</a:t>
            </a:r>
            <a:r>
              <a:rPr lang="nl-NL" dirty="0"/>
              <a:t> : 6-nullen erachter</a:t>
            </a:r>
          </a:p>
          <a:p>
            <a:r>
              <a:rPr lang="nl-NL" dirty="0">
                <a:solidFill>
                  <a:srgbClr val="B71E42"/>
                </a:solidFill>
              </a:rPr>
              <a:t>Miljard</a:t>
            </a:r>
            <a:r>
              <a:rPr lang="nl-NL" dirty="0"/>
              <a:t> : 9-nullen erachter</a:t>
            </a: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71B5C85-9A3E-4C97-A7F6-ECB925B505B0}"/>
              </a:ext>
            </a:extLst>
          </p:cNvPr>
          <p:cNvSpPr txBox="1"/>
          <p:nvPr/>
        </p:nvSpPr>
        <p:spPr>
          <a:xfrm>
            <a:off x="5059680" y="1853754"/>
            <a:ext cx="387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Hoe schrijf je de volgende getallen?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0C102EF-2C73-4892-84DB-4E866D3B3AFA}"/>
              </a:ext>
            </a:extLst>
          </p:cNvPr>
          <p:cNvSpPr txBox="1"/>
          <p:nvPr/>
        </p:nvSpPr>
        <p:spPr>
          <a:xfrm>
            <a:off x="5140960" y="2367280"/>
            <a:ext cx="183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Drieduizend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0CF4B2C-E21E-4841-B01C-DEEF900E2934}"/>
              </a:ext>
            </a:extLst>
          </p:cNvPr>
          <p:cNvSpPr txBox="1"/>
          <p:nvPr/>
        </p:nvSpPr>
        <p:spPr>
          <a:xfrm>
            <a:off x="6878320" y="2359246"/>
            <a:ext cx="153416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3000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AF50979-D54A-459A-B876-3783AC4CC6CB}"/>
              </a:ext>
            </a:extLst>
          </p:cNvPr>
          <p:cNvSpPr txBox="1"/>
          <p:nvPr/>
        </p:nvSpPr>
        <p:spPr>
          <a:xfrm>
            <a:off x="5140960" y="2869417"/>
            <a:ext cx="183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Vier miljoen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5E3AD08-6245-4482-8998-127B5BC77C35}"/>
              </a:ext>
            </a:extLst>
          </p:cNvPr>
          <p:cNvSpPr txBox="1"/>
          <p:nvPr/>
        </p:nvSpPr>
        <p:spPr>
          <a:xfrm>
            <a:off x="6878320" y="2880806"/>
            <a:ext cx="1534160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4 000 000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5BC92B3-DC31-4CA0-8BE0-9B4F799827D1}"/>
              </a:ext>
            </a:extLst>
          </p:cNvPr>
          <p:cNvSpPr txBox="1"/>
          <p:nvPr/>
        </p:nvSpPr>
        <p:spPr>
          <a:xfrm>
            <a:off x="5140960" y="3360165"/>
            <a:ext cx="183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Half miljard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E25B820-E591-4CC3-B205-32BB939CF8AA}"/>
              </a:ext>
            </a:extLst>
          </p:cNvPr>
          <p:cNvSpPr txBox="1"/>
          <p:nvPr/>
        </p:nvSpPr>
        <p:spPr>
          <a:xfrm>
            <a:off x="6878320" y="3371554"/>
            <a:ext cx="1534160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500 000 000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F3471EF-0EC8-4309-9492-4395D70BACA1}"/>
              </a:ext>
            </a:extLst>
          </p:cNvPr>
          <p:cNvSpPr txBox="1"/>
          <p:nvPr/>
        </p:nvSpPr>
        <p:spPr>
          <a:xfrm>
            <a:off x="5176520" y="3862302"/>
            <a:ext cx="183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0,6 Miljoen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D27E4B34-A236-49F6-876C-5C7010BB605F}"/>
              </a:ext>
            </a:extLst>
          </p:cNvPr>
          <p:cNvSpPr txBox="1"/>
          <p:nvPr/>
        </p:nvSpPr>
        <p:spPr>
          <a:xfrm>
            <a:off x="6878320" y="3879155"/>
            <a:ext cx="153416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600 000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E330D7C6-C60D-4D02-9E1D-64394CA5C014}"/>
              </a:ext>
            </a:extLst>
          </p:cNvPr>
          <p:cNvSpPr txBox="1"/>
          <p:nvPr/>
        </p:nvSpPr>
        <p:spPr>
          <a:xfrm>
            <a:off x="3647440" y="4368348"/>
            <a:ext cx="302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Zevenhonderdvijftig  duizend 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A585DFB-117E-4945-ADD9-BE26B4CE7F67}"/>
              </a:ext>
            </a:extLst>
          </p:cNvPr>
          <p:cNvSpPr txBox="1"/>
          <p:nvPr/>
        </p:nvSpPr>
        <p:spPr>
          <a:xfrm>
            <a:off x="6878320" y="4404900"/>
            <a:ext cx="1534160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750 000</a:t>
            </a:r>
          </a:p>
        </p:txBody>
      </p:sp>
      <p:sp>
        <p:nvSpPr>
          <p:cNvPr id="17" name="Pijl: vijfhoek 16">
            <a:extLst>
              <a:ext uri="{FF2B5EF4-FFF2-40B4-BE49-F238E27FC236}">
                <a16:creationId xmlns:a16="http://schemas.microsoft.com/office/drawing/2014/main" id="{05942502-D877-49BA-A4AB-27C12841C5D8}"/>
              </a:ext>
            </a:extLst>
          </p:cNvPr>
          <p:cNvSpPr/>
          <p:nvPr/>
        </p:nvSpPr>
        <p:spPr>
          <a:xfrm rot="10800000">
            <a:off x="8752840" y="3706329"/>
            <a:ext cx="2357120" cy="611744"/>
          </a:xfrm>
          <a:prstGeom prst="homePlate">
            <a:avLst/>
          </a:prstGeom>
          <a:solidFill>
            <a:srgbClr val="B71E4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0FD6FC2A-B871-49AE-BD82-AF9390EE43FC}"/>
              </a:ext>
            </a:extLst>
          </p:cNvPr>
          <p:cNvSpPr txBox="1"/>
          <p:nvPr/>
        </p:nvSpPr>
        <p:spPr>
          <a:xfrm>
            <a:off x="9194800" y="3827534"/>
            <a:ext cx="1702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Let op de nullen</a:t>
            </a:r>
          </a:p>
        </p:txBody>
      </p:sp>
    </p:spTree>
    <p:extLst>
      <p:ext uri="{BB962C8B-B14F-4D97-AF65-F5344CB8AC3E}">
        <p14:creationId xmlns:p14="http://schemas.microsoft.com/office/powerpoint/2010/main" val="16412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63690-E765-4D6D-9366-980B888C6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Delers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35A1903-2209-4D69-ACEC-8E7ED2A09B4C}"/>
              </a:ext>
            </a:extLst>
          </p:cNvPr>
          <p:cNvSpPr txBox="1"/>
          <p:nvPr/>
        </p:nvSpPr>
        <p:spPr>
          <a:xfrm>
            <a:off x="1294362" y="1853754"/>
            <a:ext cx="5766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B71E42"/>
                </a:solidFill>
              </a:rPr>
              <a:t>Betekenis </a:t>
            </a:r>
            <a:r>
              <a:rPr lang="nl-NL" dirty="0"/>
              <a:t>:  Alle getallen waar je een getal door kan delen.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dirty="0"/>
              <a:t>Denk aan de tafels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dirty="0"/>
              <a:t>Begin bij 1 en ga steeds verder omhoog.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29527E3-014F-47CC-BC64-F85B2B1EEA66}"/>
              </a:ext>
            </a:extLst>
          </p:cNvPr>
          <p:cNvSpPr txBox="1"/>
          <p:nvPr/>
        </p:nvSpPr>
        <p:spPr>
          <a:xfrm>
            <a:off x="1294362" y="3352800"/>
            <a:ext cx="276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B71E42"/>
                </a:solidFill>
              </a:rPr>
              <a:t>Voorbeeld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B20CFA6-CAC8-4C40-A653-F102656C21B9}"/>
              </a:ext>
            </a:extLst>
          </p:cNvPr>
          <p:cNvSpPr txBox="1"/>
          <p:nvPr/>
        </p:nvSpPr>
        <p:spPr>
          <a:xfrm>
            <a:off x="1294362" y="3952240"/>
            <a:ext cx="2901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Wat zijn de delers van 10?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317F474-C9C7-46CF-B2AD-2D08CA0ADF73}"/>
              </a:ext>
            </a:extLst>
          </p:cNvPr>
          <p:cNvSpPr txBox="1"/>
          <p:nvPr/>
        </p:nvSpPr>
        <p:spPr>
          <a:xfrm>
            <a:off x="7995920" y="2756460"/>
            <a:ext cx="2901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Wat zijn de delers van 36?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7BA1BF0-892E-49BF-B2BD-D93DF9464FF4}"/>
              </a:ext>
            </a:extLst>
          </p:cNvPr>
          <p:cNvSpPr txBox="1"/>
          <p:nvPr/>
        </p:nvSpPr>
        <p:spPr>
          <a:xfrm>
            <a:off x="918442" y="4435623"/>
            <a:ext cx="3653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1  2  3  4  5  6  7  8  9  10</a:t>
            </a:r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8B50DAA0-F3DA-430A-A892-B51CE9AE146B}"/>
              </a:ext>
            </a:extLst>
          </p:cNvPr>
          <p:cNvCxnSpPr/>
          <p:nvPr/>
        </p:nvCxnSpPr>
        <p:spPr>
          <a:xfrm flipV="1">
            <a:off x="1056640" y="4826000"/>
            <a:ext cx="0" cy="48768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FF153C06-B217-41A8-9190-15F5210E8DF4}"/>
              </a:ext>
            </a:extLst>
          </p:cNvPr>
          <p:cNvCxnSpPr/>
          <p:nvPr/>
        </p:nvCxnSpPr>
        <p:spPr>
          <a:xfrm flipV="1">
            <a:off x="1412240" y="4826000"/>
            <a:ext cx="0" cy="48768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C80963FF-F5E9-4EEF-B763-164316B7F2C5}"/>
              </a:ext>
            </a:extLst>
          </p:cNvPr>
          <p:cNvCxnSpPr/>
          <p:nvPr/>
        </p:nvCxnSpPr>
        <p:spPr>
          <a:xfrm flipV="1">
            <a:off x="2357120" y="4826000"/>
            <a:ext cx="0" cy="48768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2E7A12FD-703D-4046-8588-8FA00F173BCC}"/>
              </a:ext>
            </a:extLst>
          </p:cNvPr>
          <p:cNvCxnSpPr/>
          <p:nvPr/>
        </p:nvCxnSpPr>
        <p:spPr>
          <a:xfrm flipV="1">
            <a:off x="4059903" y="4826000"/>
            <a:ext cx="0" cy="48768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kstvak 17">
            <a:extLst>
              <a:ext uri="{FF2B5EF4-FFF2-40B4-BE49-F238E27FC236}">
                <a16:creationId xmlns:a16="http://schemas.microsoft.com/office/drawing/2014/main" id="{C3590945-78DF-4DB3-AEE6-BA6F25AA1C6E}"/>
              </a:ext>
            </a:extLst>
          </p:cNvPr>
          <p:cNvSpPr txBox="1"/>
          <p:nvPr/>
        </p:nvSpPr>
        <p:spPr>
          <a:xfrm>
            <a:off x="7435100" y="3198167"/>
            <a:ext cx="556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1    2    3    4    5    6    7    8   9  10 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21369D5-E6B7-4619-8BEB-DF8AFE6F2D1F}"/>
              </a:ext>
            </a:extLst>
          </p:cNvPr>
          <p:cNvSpPr txBox="1"/>
          <p:nvPr/>
        </p:nvSpPr>
        <p:spPr>
          <a:xfrm>
            <a:off x="7447281" y="3981995"/>
            <a:ext cx="5567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lain" startAt="11"/>
            </a:pPr>
            <a:r>
              <a:rPr lang="nl-NL" sz="2400" dirty="0"/>
              <a:t>12  13  14  15  16  17  18  19  20 </a:t>
            </a:r>
          </a:p>
          <a:p>
            <a:endParaRPr lang="nl-NL" sz="2400" dirty="0"/>
          </a:p>
          <a:p>
            <a:pPr marL="457200" indent="-457200">
              <a:buAutoNum type="arabicPlain" startAt="21"/>
            </a:pPr>
            <a:r>
              <a:rPr lang="nl-NL" sz="2400" dirty="0"/>
              <a:t>22  23  24  25  26  27  28  29 30</a:t>
            </a:r>
          </a:p>
          <a:p>
            <a:pPr marL="457200" indent="-457200">
              <a:buAutoNum type="arabicPlain" startAt="21"/>
            </a:pPr>
            <a:endParaRPr lang="nl-NL" sz="2400" dirty="0"/>
          </a:p>
          <a:p>
            <a:r>
              <a:rPr lang="nl-NL" sz="2400" dirty="0"/>
              <a:t>31  32  33  34  35  36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FE2D9375-BDA7-4F61-A978-B85AD8BF0F72}"/>
              </a:ext>
            </a:extLst>
          </p:cNvPr>
          <p:cNvSpPr txBox="1"/>
          <p:nvPr/>
        </p:nvSpPr>
        <p:spPr>
          <a:xfrm>
            <a:off x="1412239" y="5496560"/>
            <a:ext cx="2194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B71E42"/>
                </a:solidFill>
              </a:rPr>
              <a:t>Herken je de tafels? </a:t>
            </a:r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4DE4E384-CF9B-4B84-AE83-7BD6F1470FD0}"/>
              </a:ext>
            </a:extLst>
          </p:cNvPr>
          <p:cNvCxnSpPr/>
          <p:nvPr/>
        </p:nvCxnSpPr>
        <p:spPr>
          <a:xfrm flipV="1">
            <a:off x="7609840" y="3464560"/>
            <a:ext cx="0" cy="48768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93CF6C11-DEB4-47CC-BF03-EB69C09B814F}"/>
              </a:ext>
            </a:extLst>
          </p:cNvPr>
          <p:cNvCxnSpPr/>
          <p:nvPr/>
        </p:nvCxnSpPr>
        <p:spPr>
          <a:xfrm flipV="1">
            <a:off x="8077200" y="3494315"/>
            <a:ext cx="0" cy="48768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6D2350CD-82B3-4062-8738-C95328AC1CFA}"/>
              </a:ext>
            </a:extLst>
          </p:cNvPr>
          <p:cNvCxnSpPr/>
          <p:nvPr/>
        </p:nvCxnSpPr>
        <p:spPr>
          <a:xfrm flipV="1">
            <a:off x="8585200" y="3537466"/>
            <a:ext cx="0" cy="48768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0CC59685-0604-478E-AB16-850ED5B5BC4C}"/>
              </a:ext>
            </a:extLst>
          </p:cNvPr>
          <p:cNvCxnSpPr/>
          <p:nvPr/>
        </p:nvCxnSpPr>
        <p:spPr>
          <a:xfrm flipV="1">
            <a:off x="10068560" y="5622052"/>
            <a:ext cx="0" cy="48768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ED6121CC-412D-4DD5-AF5C-746235A91278}"/>
              </a:ext>
            </a:extLst>
          </p:cNvPr>
          <p:cNvCxnSpPr/>
          <p:nvPr/>
        </p:nvCxnSpPr>
        <p:spPr>
          <a:xfrm flipV="1">
            <a:off x="11033760" y="4178775"/>
            <a:ext cx="0" cy="48768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BA2CD0F1-665A-42F1-BBA9-4C12E3256C58}"/>
              </a:ext>
            </a:extLst>
          </p:cNvPr>
          <p:cNvCxnSpPr/>
          <p:nvPr/>
        </p:nvCxnSpPr>
        <p:spPr>
          <a:xfrm flipV="1">
            <a:off x="8199120" y="4178775"/>
            <a:ext cx="0" cy="48768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4555ABA0-59AB-4069-83F0-1BB4ECC8E975}"/>
              </a:ext>
            </a:extLst>
          </p:cNvPr>
          <p:cNvCxnSpPr/>
          <p:nvPr/>
        </p:nvCxnSpPr>
        <p:spPr>
          <a:xfrm flipV="1">
            <a:off x="9083040" y="3488452"/>
            <a:ext cx="0" cy="48768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4FE88C79-36EE-4752-8F2D-A94D771EC684}"/>
              </a:ext>
            </a:extLst>
          </p:cNvPr>
          <p:cNvCxnSpPr/>
          <p:nvPr/>
        </p:nvCxnSpPr>
        <p:spPr>
          <a:xfrm flipV="1">
            <a:off x="11419840" y="3428999"/>
            <a:ext cx="0" cy="48768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98BF111A-2209-4353-B5F8-9E59BAF093D7}"/>
              </a:ext>
            </a:extLst>
          </p:cNvPr>
          <p:cNvCxnSpPr/>
          <p:nvPr/>
        </p:nvCxnSpPr>
        <p:spPr>
          <a:xfrm flipV="1">
            <a:off x="10068560" y="3478292"/>
            <a:ext cx="0" cy="48768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85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63690-E765-4D6D-9366-980B888C6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Veelvouden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A2DD6BF-21D2-4E35-B92D-5988A460E434}"/>
              </a:ext>
            </a:extLst>
          </p:cNvPr>
          <p:cNvSpPr txBox="1"/>
          <p:nvPr/>
        </p:nvSpPr>
        <p:spPr>
          <a:xfrm>
            <a:off x="1152122" y="1827908"/>
            <a:ext cx="5766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B71E42"/>
                </a:solidFill>
              </a:rPr>
              <a:t>Betekenis </a:t>
            </a:r>
            <a:r>
              <a:rPr lang="nl-NL" dirty="0"/>
              <a:t>:  de tafels van het getal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493A31C-A077-4CEA-9366-B4BBD87E0137}"/>
              </a:ext>
            </a:extLst>
          </p:cNvPr>
          <p:cNvSpPr txBox="1"/>
          <p:nvPr/>
        </p:nvSpPr>
        <p:spPr>
          <a:xfrm>
            <a:off x="1152122" y="2692477"/>
            <a:ext cx="430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Schrijf de eerste drie </a:t>
            </a:r>
            <a:r>
              <a:rPr lang="nl-NL" dirty="0">
                <a:solidFill>
                  <a:srgbClr val="B71E42"/>
                </a:solidFill>
              </a:rPr>
              <a:t>veelvouden van 5 </a:t>
            </a:r>
            <a:r>
              <a:rPr lang="nl-NL" dirty="0"/>
              <a:t>op: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F5E94D2-B6B4-4AC8-AE56-A2C491EE3AC3}"/>
              </a:ext>
            </a:extLst>
          </p:cNvPr>
          <p:cNvSpPr txBox="1"/>
          <p:nvPr/>
        </p:nvSpPr>
        <p:spPr>
          <a:xfrm>
            <a:off x="6096000" y="2692477"/>
            <a:ext cx="430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Schrijf de eerste drie </a:t>
            </a:r>
            <a:r>
              <a:rPr lang="nl-NL" dirty="0">
                <a:solidFill>
                  <a:srgbClr val="B71E42"/>
                </a:solidFill>
              </a:rPr>
              <a:t>veelvouden van 15 </a:t>
            </a:r>
            <a:r>
              <a:rPr lang="nl-NL" dirty="0"/>
              <a:t>op: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C9DE26A-C7EB-4A44-A1AF-211EFCCBB5D2}"/>
              </a:ext>
            </a:extLst>
          </p:cNvPr>
          <p:cNvSpPr txBox="1"/>
          <p:nvPr/>
        </p:nvSpPr>
        <p:spPr>
          <a:xfrm>
            <a:off x="2388583" y="3244334"/>
            <a:ext cx="1834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 x 5 = 5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C5D5876-E4C6-4530-A5EB-B596F055DC63}"/>
              </a:ext>
            </a:extLst>
          </p:cNvPr>
          <p:cNvSpPr txBox="1"/>
          <p:nvPr/>
        </p:nvSpPr>
        <p:spPr>
          <a:xfrm>
            <a:off x="2388582" y="3639066"/>
            <a:ext cx="1834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 x 5 = 10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0253E35-D85F-4817-9EB3-91E0F702221D}"/>
              </a:ext>
            </a:extLst>
          </p:cNvPr>
          <p:cNvSpPr txBox="1"/>
          <p:nvPr/>
        </p:nvSpPr>
        <p:spPr>
          <a:xfrm>
            <a:off x="2388581" y="4006257"/>
            <a:ext cx="1834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3 x 5 = 15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1D5D66E-0807-4957-BC15-B048713EEEB5}"/>
              </a:ext>
            </a:extLst>
          </p:cNvPr>
          <p:cNvSpPr txBox="1"/>
          <p:nvPr/>
        </p:nvSpPr>
        <p:spPr>
          <a:xfrm>
            <a:off x="7529543" y="3187714"/>
            <a:ext cx="1834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 x 15 = 15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8A861EB-6869-49C4-93DB-6FDA599EDDD6}"/>
              </a:ext>
            </a:extLst>
          </p:cNvPr>
          <p:cNvSpPr txBox="1"/>
          <p:nvPr/>
        </p:nvSpPr>
        <p:spPr>
          <a:xfrm>
            <a:off x="7529543" y="3900532"/>
            <a:ext cx="1834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3 x 15 = 45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9B63169-A732-496A-8FB0-A8B7889F4CDC}"/>
              </a:ext>
            </a:extLst>
          </p:cNvPr>
          <p:cNvSpPr txBox="1"/>
          <p:nvPr/>
        </p:nvSpPr>
        <p:spPr>
          <a:xfrm>
            <a:off x="7529542" y="3543383"/>
            <a:ext cx="1834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 x 15 = 30 </a:t>
            </a:r>
          </a:p>
        </p:txBody>
      </p:sp>
    </p:spTree>
    <p:extLst>
      <p:ext uri="{BB962C8B-B14F-4D97-AF65-F5344CB8AC3E}">
        <p14:creationId xmlns:p14="http://schemas.microsoft.com/office/powerpoint/2010/main" val="230902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63690-E765-4D6D-9366-980B888C6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 en Oneven 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30C4D1D-CE0A-4CDD-9E5E-76A535158A56}"/>
              </a:ext>
            </a:extLst>
          </p:cNvPr>
          <p:cNvSpPr txBox="1"/>
          <p:nvPr/>
        </p:nvSpPr>
        <p:spPr>
          <a:xfrm>
            <a:off x="1229360" y="1853754"/>
            <a:ext cx="834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B71E42"/>
                </a:solidFill>
              </a:rPr>
              <a:t>Afspraak</a:t>
            </a:r>
            <a:r>
              <a:rPr lang="nl-NL" dirty="0"/>
              <a:t> : Even getallen kun je delen door twee en er een mooi getal uitkomt. 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57947D2-3533-486E-B29C-701EA5E164FE}"/>
              </a:ext>
            </a:extLst>
          </p:cNvPr>
          <p:cNvSpPr txBox="1"/>
          <p:nvPr/>
        </p:nvSpPr>
        <p:spPr>
          <a:xfrm>
            <a:off x="1294363" y="2753360"/>
            <a:ext cx="3755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Even getallen: </a:t>
            </a:r>
          </a:p>
          <a:p>
            <a:endParaRPr lang="nl-NL" dirty="0"/>
          </a:p>
          <a:p>
            <a:r>
              <a:rPr lang="nl-NL" dirty="0"/>
              <a:t>2 , 4 , 6 , 8 , 10 ,  60 , 56 , 72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4214C1B-5791-4489-BACF-D89ED14B57B2}"/>
              </a:ext>
            </a:extLst>
          </p:cNvPr>
          <p:cNvSpPr txBox="1"/>
          <p:nvPr/>
        </p:nvSpPr>
        <p:spPr>
          <a:xfrm>
            <a:off x="5734283" y="2753360"/>
            <a:ext cx="3755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Oneven getallen: </a:t>
            </a:r>
          </a:p>
          <a:p>
            <a:endParaRPr lang="nl-NL" dirty="0"/>
          </a:p>
          <a:p>
            <a:r>
              <a:rPr lang="nl-NL" dirty="0"/>
              <a:t>1, 3 , 5, 7 , 11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60D7AC6-9F89-4FE6-A305-549BB807E7CF}"/>
              </a:ext>
            </a:extLst>
          </p:cNvPr>
          <p:cNvSpPr txBox="1"/>
          <p:nvPr/>
        </p:nvSpPr>
        <p:spPr>
          <a:xfrm>
            <a:off x="3627120" y="4022298"/>
            <a:ext cx="456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B71E42"/>
                </a:solidFill>
              </a:rPr>
              <a:t>Welke kan jij nog bedenken?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387B904-2BA1-4B82-BD18-8D97A7A5C21C}"/>
              </a:ext>
            </a:extLst>
          </p:cNvPr>
          <p:cNvSpPr txBox="1"/>
          <p:nvPr/>
        </p:nvSpPr>
        <p:spPr>
          <a:xfrm>
            <a:off x="3627120" y="4737238"/>
            <a:ext cx="456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B71E42"/>
                </a:solidFill>
              </a:rPr>
              <a:t>Is dit getal een even of oneven getal?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8F75558-9A20-4988-AF97-F4C71F47EF42}"/>
              </a:ext>
            </a:extLst>
          </p:cNvPr>
          <p:cNvSpPr txBox="1"/>
          <p:nvPr/>
        </p:nvSpPr>
        <p:spPr>
          <a:xfrm>
            <a:off x="4307840" y="5178414"/>
            <a:ext cx="456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1495161565618995912</a:t>
            </a:r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0AF3175D-A410-49E6-9350-B3A0F759E603}"/>
              </a:ext>
            </a:extLst>
          </p:cNvPr>
          <p:cNvCxnSpPr/>
          <p:nvPr/>
        </p:nvCxnSpPr>
        <p:spPr>
          <a:xfrm flipH="1" flipV="1">
            <a:off x="6492240" y="5455920"/>
            <a:ext cx="96520" cy="508000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397C249C-B7A6-475D-AC64-4894A611E794}"/>
              </a:ext>
            </a:extLst>
          </p:cNvPr>
          <p:cNvSpPr txBox="1"/>
          <p:nvPr/>
        </p:nvSpPr>
        <p:spPr>
          <a:xfrm>
            <a:off x="6596380" y="570992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Een even getal. Eindigt op 2.</a:t>
            </a:r>
          </a:p>
        </p:txBody>
      </p:sp>
    </p:spTree>
    <p:extLst>
      <p:ext uri="{BB962C8B-B14F-4D97-AF65-F5344CB8AC3E}">
        <p14:creationId xmlns:p14="http://schemas.microsoft.com/office/powerpoint/2010/main" val="336626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63690-E765-4D6D-9366-980B888C6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Decimale getallen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E993BAF-B9A1-48DE-96CE-1F3177A7E799}"/>
              </a:ext>
            </a:extLst>
          </p:cNvPr>
          <p:cNvSpPr txBox="1"/>
          <p:nvPr/>
        </p:nvSpPr>
        <p:spPr>
          <a:xfrm>
            <a:off x="1294362" y="1853754"/>
            <a:ext cx="5512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Betekenis</a:t>
            </a:r>
            <a:r>
              <a:rPr lang="nl-NL" dirty="0"/>
              <a:t>: Decimalen zijn de getallen achter de komma.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907234A-3EB9-4C24-BCFC-C600B2053B5F}"/>
              </a:ext>
            </a:extLst>
          </p:cNvPr>
          <p:cNvSpPr txBox="1"/>
          <p:nvPr/>
        </p:nvSpPr>
        <p:spPr>
          <a:xfrm>
            <a:off x="1294362" y="2956560"/>
            <a:ext cx="258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3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7EF5884-C3B4-4AF7-BE4D-1825E16225A2}"/>
              </a:ext>
            </a:extLst>
          </p:cNvPr>
          <p:cNvSpPr txBox="1"/>
          <p:nvPr/>
        </p:nvSpPr>
        <p:spPr>
          <a:xfrm>
            <a:off x="4802621" y="2933469"/>
            <a:ext cx="258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3,21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B0E4FF9-25C7-45CD-9D04-B70213EFAB78}"/>
              </a:ext>
            </a:extLst>
          </p:cNvPr>
          <p:cNvSpPr txBox="1"/>
          <p:nvPr/>
        </p:nvSpPr>
        <p:spPr>
          <a:xfrm>
            <a:off x="8101562" y="2933469"/>
            <a:ext cx="258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3,4572</a:t>
            </a: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7023A70F-9DB2-4877-AB37-041D5F1EE822}"/>
              </a:ext>
            </a:extLst>
          </p:cNvPr>
          <p:cNvCxnSpPr>
            <a:cxnSpLocks/>
          </p:cNvCxnSpPr>
          <p:nvPr/>
        </p:nvCxnSpPr>
        <p:spPr>
          <a:xfrm flipV="1">
            <a:off x="1456922" y="3429000"/>
            <a:ext cx="0" cy="858520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BC492BA5-BD5D-471C-9E8D-EB7BCFCE70CF}"/>
              </a:ext>
            </a:extLst>
          </p:cNvPr>
          <p:cNvCxnSpPr>
            <a:cxnSpLocks/>
          </p:cNvCxnSpPr>
          <p:nvPr/>
        </p:nvCxnSpPr>
        <p:spPr>
          <a:xfrm flipV="1">
            <a:off x="5114522" y="3429000"/>
            <a:ext cx="0" cy="858520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DE218F59-B5BC-43E1-96BF-1778E416AFAC}"/>
              </a:ext>
            </a:extLst>
          </p:cNvPr>
          <p:cNvCxnSpPr>
            <a:cxnSpLocks/>
          </p:cNvCxnSpPr>
          <p:nvPr/>
        </p:nvCxnSpPr>
        <p:spPr>
          <a:xfrm flipV="1">
            <a:off x="8538442" y="3429000"/>
            <a:ext cx="0" cy="858520"/>
          </a:xfrm>
          <a:prstGeom prst="straightConnector1">
            <a:avLst/>
          </a:prstGeom>
          <a:ln w="31750">
            <a:solidFill>
              <a:srgbClr val="0070C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0FDC3685-C87B-4D9F-A799-874E69D08B86}"/>
              </a:ext>
            </a:extLst>
          </p:cNvPr>
          <p:cNvSpPr txBox="1"/>
          <p:nvPr/>
        </p:nvSpPr>
        <p:spPr>
          <a:xfrm>
            <a:off x="694922" y="4287520"/>
            <a:ext cx="2586758" cy="923330"/>
          </a:xfrm>
          <a:prstGeom prst="rect">
            <a:avLst/>
          </a:prstGeom>
          <a:noFill/>
          <a:ln>
            <a:solidFill>
              <a:srgbClr val="B71E42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Dit getal heeft geen decimalen. Dit noemen we </a:t>
            </a:r>
            <a:r>
              <a:rPr lang="nl-NL" b="1" dirty="0"/>
              <a:t>helen</a:t>
            </a:r>
            <a:r>
              <a:rPr lang="nl-NL" dirty="0"/>
              <a:t>.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1E9EEC1-F063-4AA9-A3E9-B6FF9787808A}"/>
              </a:ext>
            </a:extLst>
          </p:cNvPr>
          <p:cNvSpPr txBox="1"/>
          <p:nvPr/>
        </p:nvSpPr>
        <p:spPr>
          <a:xfrm>
            <a:off x="3952240" y="4287520"/>
            <a:ext cx="2712720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Dit getal heeft 2 decimalen, er staan twee getallen achter de komma. 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E9A025CB-A14C-4804-A6AE-77CC90684A9C}"/>
              </a:ext>
            </a:extLst>
          </p:cNvPr>
          <p:cNvSpPr txBox="1"/>
          <p:nvPr/>
        </p:nvSpPr>
        <p:spPr>
          <a:xfrm>
            <a:off x="7415762" y="4287520"/>
            <a:ext cx="2712720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Dit getal heeft 4 decimalen, er staan vier getallen achter de komma. </a:t>
            </a:r>
          </a:p>
        </p:txBody>
      </p:sp>
    </p:spTree>
    <p:extLst>
      <p:ext uri="{BB962C8B-B14F-4D97-AF65-F5344CB8AC3E}">
        <p14:creationId xmlns:p14="http://schemas.microsoft.com/office/powerpoint/2010/main" val="1053488957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30478197_TF66921596" id="{A6E5CAA6-8CA8-4A86-8EDB-B61E8C48BF61}" vid="{A3DF979C-A155-43F5-A274-E0C6501FCEA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ECC70E-6674-4337-B48B-AF4F8832F1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6B76F2-1AE1-4A2A-A5B3-D462CC5E81F8}">
  <ds:schemaRefs>
    <ds:schemaRef ds:uri="http://schemas.microsoft.com/office/infopath/2007/PartnerControls"/>
    <ds:schemaRef ds:uri="http://schemas.microsoft.com/office/2006/documentManagement/types"/>
    <ds:schemaRef ds:uri="fb0879af-3eba-417a-a55a-ffe6dcd6ca77"/>
    <ds:schemaRef ds:uri="http://purl.org/dc/terms/"/>
    <ds:schemaRef ds:uri="http://purl.org/dc/dcmitype/"/>
    <ds:schemaRef ds:uri="http://schemas.microsoft.com/sharepoint/v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dc4bcd6-49db-4c07-9060-8acfc67cef9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2BAE40F-4B14-4E0B-9265-745AD5E2D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van mijn uitvinding</Template>
  <TotalTime>0</TotalTime>
  <Words>389</Words>
  <Application>Microsoft Office PowerPoint</Application>
  <PresentationFormat>Breedbeeld</PresentationFormat>
  <Paragraphs>88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Gill Sans MT</vt:lpstr>
      <vt:lpstr>Galerie</vt:lpstr>
      <vt:lpstr>Waarde  van getallen</vt:lpstr>
      <vt:lpstr>Doelen</vt:lpstr>
      <vt:lpstr>Waarde van getallen </vt:lpstr>
      <vt:lpstr>Waarde van grote getallen</vt:lpstr>
      <vt:lpstr>Delers </vt:lpstr>
      <vt:lpstr>Veelvouden</vt:lpstr>
      <vt:lpstr>Even en Oneven  </vt:lpstr>
      <vt:lpstr>Decimale getallen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2021-02-09T09:48:57Z</dcterms:created>
  <dcterms:modified xsi:type="dcterms:W3CDTF">2021-06-22T09:58:36Z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