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F6FC2B-C5EC-4A27-9D99-9592335E88BA}" v="327" dt="2021-06-25T11:33:22.284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25-6-2021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25-6-2021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050967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058982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014777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26814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25-6-2021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Verhoudingstabellen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pijl&#10;&#10;Automatisch gegenereerde beschrijving">
            <a:extLst>
              <a:ext uri="{FF2B5EF4-FFF2-40B4-BE49-F238E27FC236}">
                <a16:creationId xmlns:a16="http://schemas.microsoft.com/office/drawing/2014/main" id="{C64B5911-7076-47B6-A827-E4EA2EE541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2476" y="761835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Doelen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nl-NL" dirty="0"/>
              <a:t>Betekenis geven aan een verhoudingstabel</a:t>
            </a:r>
          </a:p>
          <a:p>
            <a:pPr rtl="0"/>
            <a:r>
              <a:rPr lang="nl-NL" dirty="0"/>
              <a:t>Een verhoudingstabel invullen</a:t>
            </a:r>
          </a:p>
          <a:p>
            <a:pPr rtl="0"/>
            <a:r>
              <a:rPr lang="nl-NL" dirty="0"/>
              <a:t>De berekeningen bij een verhoudingstabel opschrijven</a:t>
            </a:r>
          </a:p>
          <a:p>
            <a:pPr rtl="0"/>
            <a:r>
              <a:rPr lang="nl-NL" dirty="0"/>
              <a:t>Controleren of iets een verhoudingstabel is. 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783851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Betekenis geven aan een verhoudingstabel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CBC10288-FA8B-4A94-8627-01574B610C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082184"/>
              </p:ext>
            </p:extLst>
          </p:nvPr>
        </p:nvGraphicFramePr>
        <p:xfrm>
          <a:off x="1294363" y="2264380"/>
          <a:ext cx="9536394" cy="7786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9399">
                  <a:extLst>
                    <a:ext uri="{9D8B030D-6E8A-4147-A177-3AD203B41FA5}">
                      <a16:colId xmlns:a16="http://schemas.microsoft.com/office/drawing/2014/main" val="1278719935"/>
                    </a:ext>
                  </a:extLst>
                </a:gridCol>
                <a:gridCol w="1589399">
                  <a:extLst>
                    <a:ext uri="{9D8B030D-6E8A-4147-A177-3AD203B41FA5}">
                      <a16:colId xmlns:a16="http://schemas.microsoft.com/office/drawing/2014/main" val="3891859123"/>
                    </a:ext>
                  </a:extLst>
                </a:gridCol>
                <a:gridCol w="1589399">
                  <a:extLst>
                    <a:ext uri="{9D8B030D-6E8A-4147-A177-3AD203B41FA5}">
                      <a16:colId xmlns:a16="http://schemas.microsoft.com/office/drawing/2014/main" val="902384411"/>
                    </a:ext>
                  </a:extLst>
                </a:gridCol>
                <a:gridCol w="1589399">
                  <a:extLst>
                    <a:ext uri="{9D8B030D-6E8A-4147-A177-3AD203B41FA5}">
                      <a16:colId xmlns:a16="http://schemas.microsoft.com/office/drawing/2014/main" val="2265717723"/>
                    </a:ext>
                  </a:extLst>
                </a:gridCol>
                <a:gridCol w="1589399">
                  <a:extLst>
                    <a:ext uri="{9D8B030D-6E8A-4147-A177-3AD203B41FA5}">
                      <a16:colId xmlns:a16="http://schemas.microsoft.com/office/drawing/2014/main" val="1901021623"/>
                    </a:ext>
                  </a:extLst>
                </a:gridCol>
                <a:gridCol w="1589399">
                  <a:extLst>
                    <a:ext uri="{9D8B030D-6E8A-4147-A177-3AD203B41FA5}">
                      <a16:colId xmlns:a16="http://schemas.microsoft.com/office/drawing/2014/main" val="2826848655"/>
                    </a:ext>
                  </a:extLst>
                </a:gridCol>
              </a:tblGrid>
              <a:tr h="407799">
                <a:tc>
                  <a:txBody>
                    <a:bodyPr/>
                    <a:lstStyle/>
                    <a:p>
                      <a:r>
                        <a:rPr lang="nl-NL" dirty="0"/>
                        <a:t>Aantal kippen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1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Voer in 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 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 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15 kg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975403"/>
                  </a:ext>
                </a:extLst>
              </a:tr>
            </a:tbl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ACCAC453-7C67-441A-B3A9-642C44AFA586}"/>
              </a:ext>
            </a:extLst>
          </p:cNvPr>
          <p:cNvSpPr txBox="1"/>
          <p:nvPr/>
        </p:nvSpPr>
        <p:spPr>
          <a:xfrm>
            <a:off x="1294363" y="3630967"/>
            <a:ext cx="3401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Waar gaat deze tabel over?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11BFB5B-44EA-4876-980A-82BC204258BF}"/>
              </a:ext>
            </a:extLst>
          </p:cNvPr>
          <p:cNvSpPr txBox="1"/>
          <p:nvPr/>
        </p:nvSpPr>
        <p:spPr>
          <a:xfrm>
            <a:off x="1294362" y="4264916"/>
            <a:ext cx="772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Welke informatie is handig om de rest van de sommen uit te kunnen rekenen?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9F4224B-B944-4A90-8D76-4C53264797E8}"/>
              </a:ext>
            </a:extLst>
          </p:cNvPr>
          <p:cNvSpPr txBox="1"/>
          <p:nvPr/>
        </p:nvSpPr>
        <p:spPr>
          <a:xfrm>
            <a:off x="1294362" y="3888560"/>
            <a:ext cx="524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Over kippen en het kg in voer dat ze eten.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8F0580C-8E48-4FD4-821C-3B552FA754D7}"/>
              </a:ext>
            </a:extLst>
          </p:cNvPr>
          <p:cNvSpPr txBox="1"/>
          <p:nvPr/>
        </p:nvSpPr>
        <p:spPr>
          <a:xfrm>
            <a:off x="1294362" y="4522674"/>
            <a:ext cx="524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De informatie die bij 1 kip staat. </a:t>
            </a:r>
          </a:p>
          <a:p>
            <a:r>
              <a:rPr lang="nl-NL" dirty="0">
                <a:solidFill>
                  <a:srgbClr val="C00000"/>
                </a:solidFill>
              </a:rPr>
              <a:t>Vanuit 1 kun je naar elk getal.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C624550-AB06-41BA-8818-10003E33D31F}"/>
              </a:ext>
            </a:extLst>
          </p:cNvPr>
          <p:cNvSpPr txBox="1"/>
          <p:nvPr/>
        </p:nvSpPr>
        <p:spPr>
          <a:xfrm>
            <a:off x="1294362" y="5169005"/>
            <a:ext cx="772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Wat vul je in onder de 9? En onder de 30? </a:t>
            </a: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BF33BB5F-54F1-46D0-B96B-44531808F6BB}"/>
              </a:ext>
            </a:extLst>
          </p:cNvPr>
          <p:cNvCxnSpPr/>
          <p:nvPr/>
        </p:nvCxnSpPr>
        <p:spPr>
          <a:xfrm>
            <a:off x="3666478" y="1961965"/>
            <a:ext cx="0" cy="302415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CB3AB5BE-3CEB-45A3-B34F-37620C25A5FA}"/>
              </a:ext>
            </a:extLst>
          </p:cNvPr>
          <p:cNvCxnSpPr/>
          <p:nvPr/>
        </p:nvCxnSpPr>
        <p:spPr>
          <a:xfrm>
            <a:off x="8346490" y="1954854"/>
            <a:ext cx="0" cy="302415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B9F3A573-AED9-4508-980A-931F5F1BCB76}"/>
              </a:ext>
            </a:extLst>
          </p:cNvPr>
          <p:cNvCxnSpPr/>
          <p:nvPr/>
        </p:nvCxnSpPr>
        <p:spPr>
          <a:xfrm flipV="1">
            <a:off x="3666478" y="1954854"/>
            <a:ext cx="4680012" cy="7111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231846EA-D797-4B3D-84E6-98B4A8073A07}"/>
              </a:ext>
            </a:extLst>
          </p:cNvPr>
          <p:cNvSpPr txBox="1"/>
          <p:nvPr/>
        </p:nvSpPr>
        <p:spPr>
          <a:xfrm>
            <a:off x="5038817" y="1597736"/>
            <a:ext cx="140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 9</a:t>
            </a:r>
          </a:p>
        </p:txBody>
      </p: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E61E6D5E-F902-46C7-9114-DE6AB0536691}"/>
              </a:ext>
            </a:extLst>
          </p:cNvPr>
          <p:cNvCxnSpPr>
            <a:cxnSpLocks/>
          </p:cNvCxnSpPr>
          <p:nvPr/>
        </p:nvCxnSpPr>
        <p:spPr>
          <a:xfrm>
            <a:off x="3917713" y="1782402"/>
            <a:ext cx="0" cy="495079"/>
          </a:xfrm>
          <a:prstGeom prst="straightConnector1">
            <a:avLst/>
          </a:prstGeom>
          <a:ln w="31750">
            <a:solidFill>
              <a:schemeClr val="accent3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16D494A2-817C-45B4-8F3F-E945B0AB9FA5}"/>
              </a:ext>
            </a:extLst>
          </p:cNvPr>
          <p:cNvCxnSpPr>
            <a:cxnSpLocks/>
          </p:cNvCxnSpPr>
          <p:nvPr/>
        </p:nvCxnSpPr>
        <p:spPr>
          <a:xfrm>
            <a:off x="9830833" y="1762190"/>
            <a:ext cx="0" cy="495079"/>
          </a:xfrm>
          <a:prstGeom prst="straightConnector1">
            <a:avLst/>
          </a:prstGeom>
          <a:ln w="31750">
            <a:solidFill>
              <a:schemeClr val="accent3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3CC38035-B631-422C-9CF3-64F4FD0FBF71}"/>
              </a:ext>
            </a:extLst>
          </p:cNvPr>
          <p:cNvCxnSpPr/>
          <p:nvPr/>
        </p:nvCxnSpPr>
        <p:spPr>
          <a:xfrm>
            <a:off x="3917713" y="1782402"/>
            <a:ext cx="5913120" cy="0"/>
          </a:xfrm>
          <a:prstGeom prst="line">
            <a:avLst/>
          </a:prstGeom>
          <a:ln w="31750">
            <a:solidFill>
              <a:schemeClr val="accent3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7B4D36CC-EB0C-46C1-9FE5-CF8E41086567}"/>
              </a:ext>
            </a:extLst>
          </p:cNvPr>
          <p:cNvSpPr txBox="1"/>
          <p:nvPr/>
        </p:nvSpPr>
        <p:spPr>
          <a:xfrm>
            <a:off x="6565555" y="1485448"/>
            <a:ext cx="140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 30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2D38C35-45B1-4E83-9D96-4C61B8C53C53}"/>
              </a:ext>
            </a:extLst>
          </p:cNvPr>
          <p:cNvSpPr txBox="1"/>
          <p:nvPr/>
        </p:nvSpPr>
        <p:spPr>
          <a:xfrm>
            <a:off x="7645154" y="2653699"/>
            <a:ext cx="155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3 x 9 = 27 kg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82E065C-84B7-4050-8698-C4DDFEAA4AB1}"/>
              </a:ext>
            </a:extLst>
          </p:cNvPr>
          <p:cNvSpPr txBox="1"/>
          <p:nvPr/>
        </p:nvSpPr>
        <p:spPr>
          <a:xfrm>
            <a:off x="9204960" y="2646588"/>
            <a:ext cx="155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3 x 30 = 90 kg</a:t>
            </a:r>
          </a:p>
        </p:txBody>
      </p:sp>
    </p:spTree>
    <p:extLst>
      <p:ext uri="{BB962C8B-B14F-4D97-AF65-F5344CB8AC3E}">
        <p14:creationId xmlns:p14="http://schemas.microsoft.com/office/powerpoint/2010/main" val="164691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8" grpId="0"/>
      <p:bldP spid="16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Zelf een verhoudingstabel invullen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F06C88C-3D9D-424E-9845-0905FDE0A28E}"/>
              </a:ext>
            </a:extLst>
          </p:cNvPr>
          <p:cNvSpPr txBox="1"/>
          <p:nvPr/>
        </p:nvSpPr>
        <p:spPr>
          <a:xfrm>
            <a:off x="1198880" y="1853754"/>
            <a:ext cx="500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Jax</a:t>
            </a:r>
            <a:r>
              <a:rPr lang="nl-NL" dirty="0"/>
              <a:t> en </a:t>
            </a:r>
            <a:r>
              <a:rPr lang="nl-NL" dirty="0" err="1"/>
              <a:t>Meryem</a:t>
            </a:r>
            <a:r>
              <a:rPr lang="nl-NL" dirty="0"/>
              <a:t> gaan werken op een camping. Ze moeten tenten opzetten. Elke tent heeft 13 haringen nodig om de tent mee vast te zetten. </a:t>
            </a:r>
          </a:p>
          <a:p>
            <a:r>
              <a:rPr lang="nl-NL" dirty="0"/>
              <a:t>Vul de verhoudingstabel in. </a:t>
            </a:r>
          </a:p>
        </p:txBody>
      </p:sp>
      <p:pic>
        <p:nvPicPr>
          <p:cNvPr id="1026" name="Picture 2" descr="De bronafbeelding bekijken">
            <a:extLst>
              <a:ext uri="{FF2B5EF4-FFF2-40B4-BE49-F238E27FC236}">
                <a16:creationId xmlns:a16="http://schemas.microsoft.com/office/drawing/2014/main" id="{3BC88A62-070E-45F8-9305-0CED09E2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80" y="3295650"/>
            <a:ext cx="238125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3D637486-D864-431A-8E95-152CE5079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34652"/>
              </p:ext>
            </p:extLst>
          </p:nvPr>
        </p:nvGraphicFramePr>
        <p:xfrm>
          <a:off x="3820160" y="3295650"/>
          <a:ext cx="812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2039635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119643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655400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66310352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720081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Aantal tenten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398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Aantal haringen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36591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02CB99BC-F07B-4A15-99EB-79360D20ECCC}"/>
              </a:ext>
            </a:extLst>
          </p:cNvPr>
          <p:cNvSpPr txBox="1"/>
          <p:nvPr/>
        </p:nvSpPr>
        <p:spPr>
          <a:xfrm>
            <a:off x="7047185" y="370586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325 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B82E6F53-80B3-4A71-AAE2-9B6E2BA973FA}"/>
              </a:ext>
            </a:extLst>
          </p:cNvPr>
          <p:cNvCxnSpPr>
            <a:cxnSpLocks/>
          </p:cNvCxnSpPr>
          <p:nvPr/>
        </p:nvCxnSpPr>
        <p:spPr>
          <a:xfrm flipV="1">
            <a:off x="6390640" y="4045367"/>
            <a:ext cx="0" cy="32408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6FC41D63-E014-45DE-B975-2B27C0E05737}"/>
              </a:ext>
            </a:extLst>
          </p:cNvPr>
          <p:cNvCxnSpPr>
            <a:cxnSpLocks/>
          </p:cNvCxnSpPr>
          <p:nvPr/>
        </p:nvCxnSpPr>
        <p:spPr>
          <a:xfrm flipV="1">
            <a:off x="7884160" y="4034552"/>
            <a:ext cx="0" cy="32408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2D220CB0-9DD7-43BE-BC6D-726BF218B4B0}"/>
              </a:ext>
            </a:extLst>
          </p:cNvPr>
          <p:cNvCxnSpPr>
            <a:cxnSpLocks/>
          </p:cNvCxnSpPr>
          <p:nvPr/>
        </p:nvCxnSpPr>
        <p:spPr>
          <a:xfrm flipV="1">
            <a:off x="6390640" y="4358640"/>
            <a:ext cx="1493520" cy="10815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1E502587-FCC5-444F-8088-97A447A2625F}"/>
              </a:ext>
            </a:extLst>
          </p:cNvPr>
          <p:cNvSpPr txBox="1"/>
          <p:nvPr/>
        </p:nvSpPr>
        <p:spPr>
          <a:xfrm>
            <a:off x="6611528" y="4101425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25 x 13 =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D31AA62-F7CC-4ED7-97D0-0C5B748F6E34}"/>
              </a:ext>
            </a:extLst>
          </p:cNvPr>
          <p:cNvSpPr txBox="1"/>
          <p:nvPr/>
        </p:nvSpPr>
        <p:spPr>
          <a:xfrm>
            <a:off x="5445761" y="3676035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13 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0B9F6706-6CED-4DCA-9FDD-D8FEDE8C03D2}"/>
              </a:ext>
            </a:extLst>
          </p:cNvPr>
          <p:cNvCxnSpPr>
            <a:cxnSpLocks/>
          </p:cNvCxnSpPr>
          <p:nvPr/>
        </p:nvCxnSpPr>
        <p:spPr>
          <a:xfrm flipV="1">
            <a:off x="6096000" y="4053145"/>
            <a:ext cx="0" cy="762695"/>
          </a:xfrm>
          <a:prstGeom prst="straightConnector1">
            <a:avLst/>
          </a:prstGeom>
          <a:ln w="38100">
            <a:solidFill>
              <a:schemeClr val="accent3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0E455671-C1AD-4D02-B1EA-4F046211C6DD}"/>
              </a:ext>
            </a:extLst>
          </p:cNvPr>
          <p:cNvCxnSpPr>
            <a:cxnSpLocks/>
          </p:cNvCxnSpPr>
          <p:nvPr/>
        </p:nvCxnSpPr>
        <p:spPr>
          <a:xfrm flipV="1">
            <a:off x="9509760" y="4027854"/>
            <a:ext cx="0" cy="762695"/>
          </a:xfrm>
          <a:prstGeom prst="straightConnector1">
            <a:avLst/>
          </a:prstGeom>
          <a:ln w="38100">
            <a:solidFill>
              <a:schemeClr val="accent3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2F34D87B-1894-466A-A100-171D93A45EE0}"/>
              </a:ext>
            </a:extLst>
          </p:cNvPr>
          <p:cNvCxnSpPr>
            <a:cxnSpLocks/>
          </p:cNvCxnSpPr>
          <p:nvPr/>
        </p:nvCxnSpPr>
        <p:spPr>
          <a:xfrm flipV="1">
            <a:off x="6096000" y="4790549"/>
            <a:ext cx="3413760" cy="10816"/>
          </a:xfrm>
          <a:prstGeom prst="line">
            <a:avLst/>
          </a:prstGeom>
          <a:ln w="31750">
            <a:solidFill>
              <a:schemeClr val="accent3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kstvak 22">
            <a:extLst>
              <a:ext uri="{FF2B5EF4-FFF2-40B4-BE49-F238E27FC236}">
                <a16:creationId xmlns:a16="http://schemas.microsoft.com/office/drawing/2014/main" id="{2C6733D1-86F2-4ED6-9BF9-B3CE0E0CA589}"/>
              </a:ext>
            </a:extLst>
          </p:cNvPr>
          <p:cNvSpPr txBox="1"/>
          <p:nvPr/>
        </p:nvSpPr>
        <p:spPr>
          <a:xfrm>
            <a:off x="7239392" y="4512528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37 x 13 = 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1235A6BA-38AF-4B04-A737-5347DD0C90EF}"/>
              </a:ext>
            </a:extLst>
          </p:cNvPr>
          <p:cNvSpPr txBox="1"/>
          <p:nvPr/>
        </p:nvSpPr>
        <p:spPr>
          <a:xfrm>
            <a:off x="8689733" y="369945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481</a:t>
            </a:r>
          </a:p>
        </p:txBody>
      </p: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0F5BD09D-D9AB-40BE-8A6C-8A4524D24D2C}"/>
              </a:ext>
            </a:extLst>
          </p:cNvPr>
          <p:cNvCxnSpPr>
            <a:cxnSpLocks/>
          </p:cNvCxnSpPr>
          <p:nvPr/>
        </p:nvCxnSpPr>
        <p:spPr>
          <a:xfrm flipV="1">
            <a:off x="5638800" y="4053146"/>
            <a:ext cx="0" cy="149421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AC9B8598-8809-47A2-AE34-5FE38F20EBE3}"/>
              </a:ext>
            </a:extLst>
          </p:cNvPr>
          <p:cNvCxnSpPr>
            <a:cxnSpLocks/>
          </p:cNvCxnSpPr>
          <p:nvPr/>
        </p:nvCxnSpPr>
        <p:spPr>
          <a:xfrm flipV="1">
            <a:off x="11074400" y="4027854"/>
            <a:ext cx="0" cy="153316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BDA465E3-DCB7-45EE-A3D3-57F3267E1079}"/>
              </a:ext>
            </a:extLst>
          </p:cNvPr>
          <p:cNvCxnSpPr>
            <a:cxnSpLocks/>
          </p:cNvCxnSpPr>
          <p:nvPr/>
        </p:nvCxnSpPr>
        <p:spPr>
          <a:xfrm>
            <a:off x="5638800" y="5532884"/>
            <a:ext cx="5435600" cy="28138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Tekstvak 30">
            <a:extLst>
              <a:ext uri="{FF2B5EF4-FFF2-40B4-BE49-F238E27FC236}">
                <a16:creationId xmlns:a16="http://schemas.microsoft.com/office/drawing/2014/main" id="{877A541F-841D-4B06-BB62-AAE6A34A7566}"/>
              </a:ext>
            </a:extLst>
          </p:cNvPr>
          <p:cNvSpPr txBox="1"/>
          <p:nvPr/>
        </p:nvSpPr>
        <p:spPr>
          <a:xfrm>
            <a:off x="7793598" y="5265747"/>
            <a:ext cx="1026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118 x 13 = 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7CFA3804-499F-4C2E-9EBE-2BC5EED5D161}"/>
              </a:ext>
            </a:extLst>
          </p:cNvPr>
          <p:cNvSpPr txBox="1"/>
          <p:nvPr/>
        </p:nvSpPr>
        <p:spPr>
          <a:xfrm>
            <a:off x="10305612" y="370586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1534</a:t>
            </a:r>
          </a:p>
        </p:txBody>
      </p:sp>
    </p:spTree>
    <p:extLst>
      <p:ext uri="{BB962C8B-B14F-4D97-AF65-F5344CB8AC3E}">
        <p14:creationId xmlns:p14="http://schemas.microsoft.com/office/powerpoint/2010/main" val="14816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6" grpId="0"/>
      <p:bldP spid="23" grpId="0"/>
      <p:bldP spid="24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Zelf een verhoudingstabel invullen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8C59555-AA2E-4192-A67C-D6A1DCCF0A6F}"/>
              </a:ext>
            </a:extLst>
          </p:cNvPr>
          <p:cNvSpPr txBox="1"/>
          <p:nvPr/>
        </p:nvSpPr>
        <p:spPr>
          <a:xfrm>
            <a:off x="1294361" y="1829012"/>
            <a:ext cx="7193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Inge en Ingrid hebben een slim plan. Om geld te verdienen gaan ze honden uitlaten in de zomervakantie. Ze vragen per hond 5 euro. </a:t>
            </a:r>
          </a:p>
          <a:p>
            <a:r>
              <a:rPr lang="nl-NL" dirty="0"/>
              <a:t>Vul de verhoudingstabel in. </a:t>
            </a:r>
          </a:p>
        </p:txBody>
      </p:sp>
      <p:pic>
        <p:nvPicPr>
          <p:cNvPr id="2050" name="Picture 2" descr="De bronafbeelding bekijken">
            <a:extLst>
              <a:ext uri="{FF2B5EF4-FFF2-40B4-BE49-F238E27FC236}">
                <a16:creationId xmlns:a16="http://schemas.microsoft.com/office/drawing/2014/main" id="{FD6237B1-76D5-48D2-A6AB-FA2F8D8D8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896" y="1206432"/>
            <a:ext cx="2854670" cy="195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167D2AF8-915A-436D-B675-B7C593B2A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932104"/>
              </p:ext>
            </p:extLst>
          </p:nvPr>
        </p:nvGraphicFramePr>
        <p:xfrm>
          <a:off x="1294361" y="3329942"/>
          <a:ext cx="8842013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5155">
                  <a:extLst>
                    <a:ext uri="{9D8B030D-6E8A-4147-A177-3AD203B41FA5}">
                      <a16:colId xmlns:a16="http://schemas.microsoft.com/office/drawing/2014/main" val="355984778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19097189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2379898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3658191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6041014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1880393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4630525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Aantal honden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73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Verdiensten in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267266"/>
                  </a:ext>
                </a:extLst>
              </a:tr>
            </a:tbl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DCC2A776-324C-4EE8-B264-C32C434C065E}"/>
              </a:ext>
            </a:extLst>
          </p:cNvPr>
          <p:cNvSpPr txBox="1"/>
          <p:nvPr/>
        </p:nvSpPr>
        <p:spPr>
          <a:xfrm>
            <a:off x="3241040" y="3728720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87E343C-7276-42A9-8091-9F65FD229F20}"/>
              </a:ext>
            </a:extLst>
          </p:cNvPr>
          <p:cNvSpPr txBox="1"/>
          <p:nvPr/>
        </p:nvSpPr>
        <p:spPr>
          <a:xfrm>
            <a:off x="4338320" y="3728720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60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882639D-127C-45AA-8DB8-0FB160C973E0}"/>
              </a:ext>
            </a:extLst>
          </p:cNvPr>
          <p:cNvSpPr txBox="1"/>
          <p:nvPr/>
        </p:nvSpPr>
        <p:spPr>
          <a:xfrm>
            <a:off x="5516880" y="3702290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360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99A2D9B-2899-40A5-8228-FA701139CA7B}"/>
              </a:ext>
            </a:extLst>
          </p:cNvPr>
          <p:cNvSpPr txBox="1"/>
          <p:nvPr/>
        </p:nvSpPr>
        <p:spPr>
          <a:xfrm>
            <a:off x="6648067" y="3704076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1275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55A436E-4A64-463E-8B81-1122075EFF08}"/>
              </a:ext>
            </a:extLst>
          </p:cNvPr>
          <p:cNvSpPr txBox="1"/>
          <p:nvPr/>
        </p:nvSpPr>
        <p:spPr>
          <a:xfrm>
            <a:off x="7826627" y="3700782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4515</a:t>
            </a:r>
          </a:p>
        </p:txBody>
      </p:sp>
      <p:sp>
        <p:nvSpPr>
          <p:cNvPr id="8" name="Explosie: 14 punten 7">
            <a:extLst>
              <a:ext uri="{FF2B5EF4-FFF2-40B4-BE49-F238E27FC236}">
                <a16:creationId xmlns:a16="http://schemas.microsoft.com/office/drawing/2014/main" id="{BB3A28AE-AAE7-4D3A-92C4-7C0177F03FBC}"/>
              </a:ext>
            </a:extLst>
          </p:cNvPr>
          <p:cNvSpPr/>
          <p:nvPr/>
        </p:nvSpPr>
        <p:spPr>
          <a:xfrm>
            <a:off x="8764774" y="2725388"/>
            <a:ext cx="1698336" cy="1950787"/>
          </a:xfrm>
          <a:prstGeom prst="irregularSeal2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Graphic 13" descr="Ballondier silhouet">
            <a:extLst>
              <a:ext uri="{FF2B5EF4-FFF2-40B4-BE49-F238E27FC236}">
                <a16:creationId xmlns:a16="http://schemas.microsoft.com/office/drawing/2014/main" id="{5855A50D-CAD1-4991-9BC2-95A56C1D2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8519" y="32435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>
            <a:normAutofit/>
          </a:bodyPr>
          <a:lstStyle/>
          <a:p>
            <a:pPr rtl="0"/>
            <a:r>
              <a:rPr lang="nl-NL" sz="2800" dirty="0"/>
              <a:t>Controleren of het een verhoudingstabel is</a:t>
            </a:r>
          </a:p>
        </p:txBody>
      </p:sp>
      <p:graphicFrame>
        <p:nvGraphicFramePr>
          <p:cNvPr id="3" name="Tabel 6">
            <a:extLst>
              <a:ext uri="{FF2B5EF4-FFF2-40B4-BE49-F238E27FC236}">
                <a16:creationId xmlns:a16="http://schemas.microsoft.com/office/drawing/2014/main" id="{CFC13653-1740-4326-8849-72D8C2933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710535"/>
              </p:ext>
            </p:extLst>
          </p:nvPr>
        </p:nvGraphicFramePr>
        <p:xfrm>
          <a:off x="2255565" y="3187702"/>
          <a:ext cx="768087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5155">
                  <a:extLst>
                    <a:ext uri="{9D8B030D-6E8A-4147-A177-3AD203B41FA5}">
                      <a16:colId xmlns:a16="http://schemas.microsoft.com/office/drawing/2014/main" val="355984778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19097189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2379898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3658191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6041014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188039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Aantal honden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73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Verdiensten in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4505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267266"/>
                  </a:ext>
                </a:extLst>
              </a:tr>
            </a:tbl>
          </a:graphicData>
        </a:graphic>
      </p:graphicFrame>
      <p:sp>
        <p:nvSpPr>
          <p:cNvPr id="4" name="Pijl: gekromd omlaag 3">
            <a:extLst>
              <a:ext uri="{FF2B5EF4-FFF2-40B4-BE49-F238E27FC236}">
                <a16:creationId xmlns:a16="http://schemas.microsoft.com/office/drawing/2014/main" id="{B6B72DE9-3E83-4FB7-AF19-35B9576A294F}"/>
              </a:ext>
            </a:extLst>
          </p:cNvPr>
          <p:cNvSpPr/>
          <p:nvPr/>
        </p:nvSpPr>
        <p:spPr>
          <a:xfrm>
            <a:off x="4963160" y="2527302"/>
            <a:ext cx="1219200" cy="660400"/>
          </a:xfrm>
          <a:prstGeom prst="curvedDown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Pijl: gekromd omlaag 5">
            <a:extLst>
              <a:ext uri="{FF2B5EF4-FFF2-40B4-BE49-F238E27FC236}">
                <a16:creationId xmlns:a16="http://schemas.microsoft.com/office/drawing/2014/main" id="{8DA037E4-80B8-44AB-B3F3-6FC8CF61A2C5}"/>
              </a:ext>
            </a:extLst>
          </p:cNvPr>
          <p:cNvSpPr/>
          <p:nvPr/>
        </p:nvSpPr>
        <p:spPr>
          <a:xfrm>
            <a:off x="4445000" y="1813114"/>
            <a:ext cx="3794760" cy="1374588"/>
          </a:xfrm>
          <a:prstGeom prst="curvedDown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Pijl: gekromd omhoog 6">
            <a:extLst>
              <a:ext uri="{FF2B5EF4-FFF2-40B4-BE49-F238E27FC236}">
                <a16:creationId xmlns:a16="http://schemas.microsoft.com/office/drawing/2014/main" id="{B8A13D98-650D-4059-9166-8E3B28C05EBA}"/>
              </a:ext>
            </a:extLst>
          </p:cNvPr>
          <p:cNvSpPr/>
          <p:nvPr/>
        </p:nvSpPr>
        <p:spPr>
          <a:xfrm>
            <a:off x="4826000" y="3929382"/>
            <a:ext cx="2286000" cy="947418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Pijl: gekromd omhoog 7">
            <a:extLst>
              <a:ext uri="{FF2B5EF4-FFF2-40B4-BE49-F238E27FC236}">
                <a16:creationId xmlns:a16="http://schemas.microsoft.com/office/drawing/2014/main" id="{88397C37-94F8-44E0-964D-126444B55059}"/>
              </a:ext>
            </a:extLst>
          </p:cNvPr>
          <p:cNvSpPr/>
          <p:nvPr/>
        </p:nvSpPr>
        <p:spPr>
          <a:xfrm>
            <a:off x="4445000" y="3929382"/>
            <a:ext cx="5115560" cy="1750058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F50FE18-6114-474B-B8F3-3C5C708227D2}"/>
              </a:ext>
            </a:extLst>
          </p:cNvPr>
          <p:cNvSpPr txBox="1"/>
          <p:nvPr/>
        </p:nvSpPr>
        <p:spPr>
          <a:xfrm>
            <a:off x="10159955" y="2500408"/>
            <a:ext cx="166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Eerst pijl :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70012CE-DDF3-4EB6-B64B-944501073B23}"/>
              </a:ext>
            </a:extLst>
          </p:cNvPr>
          <p:cNvSpPr txBox="1"/>
          <p:nvPr/>
        </p:nvSpPr>
        <p:spPr>
          <a:xfrm>
            <a:off x="10132766" y="2956043"/>
            <a:ext cx="166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Tweede pijl :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261A06E-3514-4CFD-B8A9-E69C9081F41B}"/>
              </a:ext>
            </a:extLst>
          </p:cNvPr>
          <p:cNvSpPr txBox="1"/>
          <p:nvPr/>
        </p:nvSpPr>
        <p:spPr>
          <a:xfrm>
            <a:off x="10159955" y="3403600"/>
            <a:ext cx="166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Derde pijl :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121C424-1190-4552-BC30-BEE33F9C95FA}"/>
              </a:ext>
            </a:extLst>
          </p:cNvPr>
          <p:cNvSpPr txBox="1"/>
          <p:nvPr/>
        </p:nvSpPr>
        <p:spPr>
          <a:xfrm>
            <a:off x="10159955" y="3929382"/>
            <a:ext cx="166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Vierde pijl :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A46F4AB-EEE6-45BF-8CD0-66350FE7A11D}"/>
              </a:ext>
            </a:extLst>
          </p:cNvPr>
          <p:cNvSpPr txBox="1"/>
          <p:nvPr/>
        </p:nvSpPr>
        <p:spPr>
          <a:xfrm>
            <a:off x="10064307" y="4653280"/>
            <a:ext cx="1856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Conclusie: </a:t>
            </a:r>
          </a:p>
          <a:p>
            <a:r>
              <a:rPr lang="nl-NL" dirty="0"/>
              <a:t>Dit is </a:t>
            </a:r>
            <a:r>
              <a:rPr lang="nl-NL" b="1" dirty="0"/>
              <a:t>geen</a:t>
            </a:r>
            <a:r>
              <a:rPr lang="nl-NL" dirty="0"/>
              <a:t> verhoudingstabel</a:t>
            </a:r>
          </a:p>
        </p:txBody>
      </p:sp>
      <p:pic>
        <p:nvPicPr>
          <p:cNvPr id="15" name="Graphic 14" descr="Opmerking: leuk silhouet">
            <a:extLst>
              <a:ext uri="{FF2B5EF4-FFF2-40B4-BE49-F238E27FC236}">
                <a16:creationId xmlns:a16="http://schemas.microsoft.com/office/drawing/2014/main" id="{2A3AD481-81B5-4BA9-8A37-DF378127A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259300" y="2321100"/>
            <a:ext cx="538204" cy="538204"/>
          </a:xfrm>
          <a:prstGeom prst="rect">
            <a:avLst/>
          </a:prstGeom>
        </p:spPr>
      </p:pic>
      <p:pic>
        <p:nvPicPr>
          <p:cNvPr id="16" name="Graphic 15" descr="Opmerking: leuk silhouet">
            <a:extLst>
              <a:ext uri="{FF2B5EF4-FFF2-40B4-BE49-F238E27FC236}">
                <a16:creationId xmlns:a16="http://schemas.microsoft.com/office/drawing/2014/main" id="{BCA155EA-B9AC-4C78-8DC9-D915CA3D6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320170" y="2767485"/>
            <a:ext cx="538204" cy="538204"/>
          </a:xfrm>
          <a:prstGeom prst="rect">
            <a:avLst/>
          </a:prstGeom>
        </p:spPr>
      </p:pic>
      <p:pic>
        <p:nvPicPr>
          <p:cNvPr id="18" name="Graphic 17" descr="Opmerking: niet leuk met effen opvulling">
            <a:extLst>
              <a:ext uri="{FF2B5EF4-FFF2-40B4-BE49-F238E27FC236}">
                <a16:creationId xmlns:a16="http://schemas.microsoft.com/office/drawing/2014/main" id="{26A0E606-113D-4653-96E0-B28C384A8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1347359" y="3277088"/>
            <a:ext cx="538204" cy="538204"/>
          </a:xfrm>
          <a:prstGeom prst="rect">
            <a:avLst/>
          </a:prstGeom>
        </p:spPr>
      </p:pic>
      <p:pic>
        <p:nvPicPr>
          <p:cNvPr id="19" name="Graphic 18" descr="Opmerking: niet leuk met effen opvulling">
            <a:extLst>
              <a:ext uri="{FF2B5EF4-FFF2-40B4-BE49-F238E27FC236}">
                <a16:creationId xmlns:a16="http://schemas.microsoft.com/office/drawing/2014/main" id="{7AAC2897-A7A7-49F6-B4A3-D3F4FB613F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1286489" y="3768157"/>
            <a:ext cx="538204" cy="538204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0965B25C-1C9D-49E9-8B84-8704C067242B}"/>
              </a:ext>
            </a:extLst>
          </p:cNvPr>
          <p:cNvSpPr txBox="1"/>
          <p:nvPr/>
        </p:nvSpPr>
        <p:spPr>
          <a:xfrm>
            <a:off x="502281" y="1671967"/>
            <a:ext cx="2848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1"/>
                </a:solidFill>
              </a:rPr>
              <a:t>Afspraak: </a:t>
            </a:r>
          </a:p>
          <a:p>
            <a:r>
              <a:rPr lang="nl-NL" dirty="0"/>
              <a:t>Je controleert alle stappen.</a:t>
            </a:r>
          </a:p>
          <a:p>
            <a:r>
              <a:rPr lang="nl-NL" dirty="0"/>
              <a:t>Klopt één stap niet, dan is het geen verhoudingstabel.  </a:t>
            </a:r>
          </a:p>
        </p:txBody>
      </p:sp>
    </p:spTree>
    <p:extLst>
      <p:ext uri="{BB962C8B-B14F-4D97-AF65-F5344CB8AC3E}">
        <p14:creationId xmlns:p14="http://schemas.microsoft.com/office/powerpoint/2010/main" val="115785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10" grpId="0"/>
      <p:bldP spid="11" grpId="0"/>
      <p:bldP spid="12" grpId="0"/>
      <p:bldP spid="13" grpId="0" animBg="1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305</Words>
  <Application>Microsoft Office PowerPoint</Application>
  <PresentationFormat>Breedbeeld</PresentationFormat>
  <Paragraphs>89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Galerie</vt:lpstr>
      <vt:lpstr>Verhoudingstabellen</vt:lpstr>
      <vt:lpstr>Doelen</vt:lpstr>
      <vt:lpstr>Betekenis geven aan een verhoudingstabel</vt:lpstr>
      <vt:lpstr>Zelf een verhoudingstabel invullen</vt:lpstr>
      <vt:lpstr>Zelf een verhoudingstabel invullen</vt:lpstr>
      <vt:lpstr>Controleren of het een verhoudingstabel is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2021-06-25T11:33:25Z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