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4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 rtl="0"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E42"/>
    <a:srgbClr val="E2DED9"/>
    <a:srgbClr val="FDFDFD"/>
    <a:srgbClr val="DE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F6FC2B-C5EC-4A27-9D99-9592335E88BA}" v="327" dt="2021-06-25T11:33:22.284"/>
  </p1510:revLst>
</p1510:revInfo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2" autoAdjust="0"/>
    <p:restoredTop sz="94660"/>
  </p:normalViewPr>
  <p:slideViewPr>
    <p:cSldViewPr snapToGrid="0">
      <p:cViewPr varScale="1">
        <p:scale>
          <a:sx n="75" d="100"/>
          <a:sy n="75" d="100"/>
        </p:scale>
        <p:origin x="82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4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91078C48-B47B-460B-9BF6-CBB4BC7B49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F9DA806-6641-428C-A467-4C212528EB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C6EBB-DCA5-42C7-AFE1-06ADF2DC90FB}" type="datetimeFigureOut">
              <a:rPr lang="nl-NL" smtClean="0"/>
              <a:t>25-6-2021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B88FDB4-2B15-4FF9-A61A-F2DF8CD69D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6437569-4069-4749-96A7-3300D39FC3A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7350B-8B7C-485E-A28C-3E4B6443A0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01673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noProof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85358-0143-4405-8763-36EC6DFFBEED}" type="datetimeFigureOut">
              <a:rPr lang="nl-NL" noProof="0" smtClean="0"/>
              <a:t>25-6-2021</a:t>
            </a:fld>
            <a:endParaRPr lang="nl-NL" noProof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dirty="0"/>
              <a:t>Tekststijlen van het model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8FB8BD-45A8-421B-BA96-CA33423181B8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1612549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FB8BD-45A8-421B-BA96-CA33423181B8}" type="slidenum">
              <a:rPr lang="nl-NL" noProof="0" smtClean="0"/>
              <a:t>1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921900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FB8BD-45A8-421B-BA96-CA33423181B8}" type="slidenum">
              <a:rPr lang="nl-NL" noProof="0" smtClean="0"/>
              <a:t>2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580702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FB8BD-45A8-421B-BA96-CA33423181B8}" type="slidenum">
              <a:rPr lang="nl-NL" noProof="0" smtClean="0"/>
              <a:t>3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050967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FB8BD-45A8-421B-BA96-CA33423181B8}" type="slidenum">
              <a:rPr lang="nl-NL" noProof="0" smtClean="0"/>
              <a:t>4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058982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FB8BD-45A8-421B-BA96-CA33423181B8}" type="slidenum">
              <a:rPr lang="nl-NL" noProof="0" smtClean="0"/>
              <a:t>5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014777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FB8BD-45A8-421B-BA96-CA33423181B8}" type="slidenum">
              <a:rPr lang="nl-NL" noProof="0" smtClean="0"/>
              <a:t>6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268146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777464" y="802298"/>
            <a:ext cx="8637073" cy="2541431"/>
          </a:xfrm>
        </p:spPr>
        <p:txBody>
          <a:bodyPr bIns="0"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1777464" y="3531204"/>
            <a:ext cx="8637072" cy="977621"/>
          </a:xfrm>
        </p:spPr>
        <p:txBody>
          <a:bodyPr tIns="91440" bIns="91440" rtlCol="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 noProof="0"/>
              <a:t>Klik om de subtitelstijl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913821" y="6370429"/>
            <a:ext cx="3500715" cy="309201"/>
          </a:xfrm>
        </p:spPr>
        <p:txBody>
          <a:bodyPr rtlCol="0"/>
          <a:lstStyle/>
          <a:p>
            <a:pPr rtl="0"/>
            <a:fld id="{F6D7E90E-8C77-469E-A881-812450F2B288}" type="datetime1">
              <a:rPr lang="nl-NL" noProof="0" smtClean="0"/>
              <a:t>25-6-2021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777464" y="6370430"/>
            <a:ext cx="4973915" cy="309201"/>
          </a:xfrm>
        </p:spPr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400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hthoek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hthoek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51206" y="1129513"/>
            <a:ext cx="5532328" cy="1830584"/>
          </a:xfrm>
        </p:spPr>
        <p:txBody>
          <a:bodyPr rtlCol="0" anchor="b">
            <a:normAutofit/>
          </a:bodyPr>
          <a:lstStyle>
            <a:lvl1pPr>
              <a:defRPr sz="32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450329" y="3145992"/>
            <a:ext cx="5524404" cy="2003742"/>
          </a:xfrm>
        </p:spPr>
        <p:txBody>
          <a:bodyPr rtlCol="0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7236069" y="6332578"/>
            <a:ext cx="4315852" cy="320123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7028399D-4040-4F0C-917A-6BECF3FC3CA2}" type="datetime1">
              <a:rPr lang="nl-NL" noProof="0" smtClean="0"/>
              <a:t>25-6-2021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447382" y="6332578"/>
            <a:ext cx="5541004" cy="320931"/>
          </a:xfrm>
        </p:spPr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31" name="Rechte verbindingslijn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589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inhoud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rtlCol="0" anchor="t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609FA1-4C40-407C-AD54-34AA3CE2576E}" type="datetime1">
              <a:rPr lang="nl-NL" noProof="0" smtClean="0"/>
              <a:t>25-6-2021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33" name="Rechte verbindingslijn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el 5">
            <a:extLst>
              <a:ext uri="{FF2B5EF4-FFF2-40B4-BE49-F238E27FC236}">
                <a16:creationId xmlns:a16="http://schemas.microsoft.com/office/drawing/2014/main" id="{C414FF1F-6558-4E39-87DB-276E44F547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5688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74423" y="1756130"/>
            <a:ext cx="8643154" cy="1887950"/>
          </a:xfrm>
        </p:spPr>
        <p:txBody>
          <a:bodyPr rtlCol="0" anchor="b">
            <a:normAutofit/>
          </a:bodyPr>
          <a:lstStyle>
            <a:lvl1pPr algn="l">
              <a:defRPr sz="36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780777" y="3806195"/>
            <a:ext cx="8630446" cy="1012929"/>
          </a:xfrm>
        </p:spPr>
        <p:txBody>
          <a:bodyPr tIns="91440" rtlCol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0147FB-0998-4E11-B18D-CB1F93B8EBC1}" type="datetime1">
              <a:rPr lang="nl-NL" noProof="0" smtClean="0"/>
              <a:t>25-6-2021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1780777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13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1292239" y="2161853"/>
            <a:ext cx="4645152" cy="3448595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258679" y="2168318"/>
            <a:ext cx="4645152" cy="3441520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94C65B-D569-4AEA-8B37-E9F5141F701D}" type="datetime1">
              <a:rPr lang="nl-NL" noProof="0" smtClean="0"/>
              <a:t>25-6-2021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4715607D-9DE2-4687-AAF8-EF2427252A90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el 6">
            <a:extLst>
              <a:ext uri="{FF2B5EF4-FFF2-40B4-BE49-F238E27FC236}">
                <a16:creationId xmlns:a16="http://schemas.microsoft.com/office/drawing/2014/main" id="{2F96D46B-C1B8-46AB-87DF-61A8058B1F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7775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287315" y="1950795"/>
            <a:ext cx="4645152" cy="801943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1287315" y="2755515"/>
            <a:ext cx="4645152" cy="2644457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252486" y="1954249"/>
            <a:ext cx="4645152" cy="802237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252486" y="2752737"/>
            <a:ext cx="4645152" cy="2637371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0F3F59-0970-4A60-992D-5418BBFE7BB8}" type="datetime1">
              <a:rPr lang="nl-NL" noProof="0" smtClean="0"/>
              <a:t>25-6-2021</a:t>
            </a:fld>
            <a:endParaRPr lang="nl-NL" noProof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C384AA55-1960-47F4-BA3C-E97A6F2D0B19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itel 8">
            <a:extLst>
              <a:ext uri="{FF2B5EF4-FFF2-40B4-BE49-F238E27FC236}">
                <a16:creationId xmlns:a16="http://schemas.microsoft.com/office/drawing/2014/main" id="{09471694-1220-4CFC-A31F-622E5D3DE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8174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26C6E9-9918-4133-AB29-BF40DF1F60F6}" type="datetime1">
              <a:rPr lang="nl-NL" noProof="0" smtClean="0"/>
              <a:t>25-6-2021</a:t>
            </a:fld>
            <a:endParaRPr lang="nl-NL" noProof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el 4">
            <a:extLst>
              <a:ext uri="{FF2B5EF4-FFF2-40B4-BE49-F238E27FC236}">
                <a16:creationId xmlns:a16="http://schemas.microsoft.com/office/drawing/2014/main" id="{3DF0054B-B64C-418E-A1B8-428EE4A1DB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53955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F96380-E2F4-42E6-86B4-F248F4F99C77}" type="datetime1">
              <a:rPr lang="nl-NL" noProof="0" smtClean="0"/>
              <a:t>25-6-2021</a:t>
            </a:fld>
            <a:endParaRPr lang="nl-NL" noProof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</p:spTree>
    <p:extLst>
      <p:ext uri="{BB962C8B-B14F-4D97-AF65-F5344CB8AC3E}">
        <p14:creationId xmlns:p14="http://schemas.microsoft.com/office/powerpoint/2010/main" val="3771245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5095246" y="1645522"/>
            <a:ext cx="5807176" cy="3840852"/>
          </a:xfrm>
        </p:spPr>
        <p:txBody>
          <a:bodyPr rtlCol="0" anchor="ctr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290909" y="1645522"/>
            <a:ext cx="3600000" cy="383672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718BE1-2C90-46CF-95F6-6CB326BC0630}" type="datetime1">
              <a:rPr lang="nl-NL" noProof="0" smtClean="0"/>
              <a:t>25-6-2021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el 6">
            <a:extLst>
              <a:ext uri="{FF2B5EF4-FFF2-40B4-BE49-F238E27FC236}">
                <a16:creationId xmlns:a16="http://schemas.microsoft.com/office/drawing/2014/main" id="{1B74F78C-6D32-47C3-ABB2-6E7092A9C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281653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en galerie 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300394" y="3128470"/>
            <a:ext cx="3024000" cy="1906565"/>
          </a:xfrm>
        </p:spPr>
        <p:txBody>
          <a:bodyPr rtlCol="0" anchor="ctr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7873638" y="5144980"/>
            <a:ext cx="3036438" cy="80740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5E1A47-5EC0-48B1-9BC9-972506F51C2A}" type="datetime1">
              <a:rPr lang="nl-NL" noProof="0" smtClean="0"/>
              <a:t>25-6-2021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9DE9A20D-024F-4A17-9B20-526AA403725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602108" y="3128470"/>
            <a:ext cx="3024000" cy="1906565"/>
          </a:xfrm>
        </p:spPr>
        <p:txBody>
          <a:bodyPr rtlCol="0" anchor="ctr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37D8F60F-F9DD-4AAC-BF28-C004CCDF2D6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873638" y="3128470"/>
            <a:ext cx="3024000" cy="1906565"/>
          </a:xfrm>
        </p:spPr>
        <p:txBody>
          <a:bodyPr rtlCol="0" anchor="ctr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8F09FDD8-5B1C-4AAA-8EEC-0A77C9E477D1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4595889" y="5144979"/>
            <a:ext cx="3036438" cy="80740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12" name="Tijdelijke aanduiding voor tekst 3">
            <a:extLst>
              <a:ext uri="{FF2B5EF4-FFF2-40B4-BE49-F238E27FC236}">
                <a16:creationId xmlns:a16="http://schemas.microsoft.com/office/drawing/2014/main" id="{E6DF0B7E-E17E-4875-966D-4DE67F755B71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1306587" y="5144978"/>
            <a:ext cx="3036438" cy="80740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93809A32-C7A4-4739-994B-BE492F855A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90908" y="1617663"/>
            <a:ext cx="9618391" cy="1336675"/>
          </a:xfrm>
        </p:spPr>
        <p:txBody>
          <a:bodyPr rtlCol="0">
            <a:noAutofit/>
          </a:bodyPr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2C1ABD52-D5FE-4FC2-8449-5DA0E52853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4270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noProof="0" dirty="0"/>
              <a:t>Tekststijlen van het model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396923" y="6340793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rtl="0"/>
            <a:fld id="{E8F583B2-5746-4D29-8D33-E312BEE10129}" type="datetime1">
              <a:rPr lang="nl-NL" noProof="0" smtClean="0"/>
              <a:t>25-6-2021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294364" y="6339730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10" name="Rechte verbindingslijn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5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6" r:id="rId9"/>
    <p:sldLayoutId id="2147483693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3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DCA56C-7A25-4BD4-AA72-5256E68BE4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nl-NL" sz="4400" dirty="0"/>
              <a:t>Verhoudingstabellen</a:t>
            </a:r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BBBCF363-1123-45B1-8A9A-ABCDA40EF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7464" y="3575164"/>
            <a:ext cx="8637072" cy="977621"/>
          </a:xfrm>
        </p:spPr>
        <p:txBody>
          <a:bodyPr rtlCol="0">
            <a:normAutofit/>
          </a:bodyPr>
          <a:lstStyle/>
          <a:p>
            <a:pPr rtl="0"/>
            <a:r>
              <a:rPr lang="nl-NL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www.Lowikwiskunde.nl</a:t>
            </a:r>
          </a:p>
          <a:p>
            <a:pPr rtl="0"/>
            <a:r>
              <a:rPr lang="nl-NL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    @</a:t>
            </a:r>
            <a:r>
              <a:rPr lang="nl-NL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Lowikwiskunde</a:t>
            </a:r>
            <a:endParaRPr lang="nl-NL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/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464" y="4046169"/>
            <a:ext cx="512890" cy="509150"/>
          </a:xfrm>
          <a:prstGeom prst="rect">
            <a:avLst/>
          </a:prstGeom>
        </p:spPr>
      </p:pic>
      <p:pic>
        <p:nvPicPr>
          <p:cNvPr id="6" name="Afbeelding 5" descr="Afbeelding met pijl&#10;&#10;Automatisch gegenereerde beschrijving">
            <a:extLst>
              <a:ext uri="{FF2B5EF4-FFF2-40B4-BE49-F238E27FC236}">
                <a16:creationId xmlns:a16="http://schemas.microsoft.com/office/drawing/2014/main" id="{C64B5911-7076-47B6-A827-E4EA2EE541A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52476" y="761835"/>
            <a:ext cx="37909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9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3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 rtlCol="0"/>
          <a:lstStyle/>
          <a:p>
            <a:pPr rtl="0"/>
            <a:r>
              <a:rPr lang="nl-NL" dirty="0"/>
              <a:t>Doelen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r>
              <a:rPr lang="nl-NL" dirty="0"/>
              <a:t>Betekenis geven aan een verhoudingstabel</a:t>
            </a:r>
          </a:p>
          <a:p>
            <a:pPr rtl="0"/>
            <a:r>
              <a:rPr lang="nl-NL" dirty="0"/>
              <a:t>Een verhoudingstabel invullen</a:t>
            </a:r>
          </a:p>
          <a:p>
            <a:pPr rtl="0"/>
            <a:r>
              <a:rPr lang="nl-NL" dirty="0"/>
              <a:t>De berekeningen bij een verhoudingstabel opschrijven</a:t>
            </a:r>
          </a:p>
          <a:p>
            <a:pPr rtl="0"/>
            <a:r>
              <a:rPr lang="nl-NL" dirty="0"/>
              <a:t>Controleren of iets een verhoudingstabel is. </a:t>
            </a:r>
          </a:p>
        </p:txBody>
      </p:sp>
    </p:spTree>
    <p:extLst>
      <p:ext uri="{BB962C8B-B14F-4D97-AF65-F5344CB8AC3E}">
        <p14:creationId xmlns:p14="http://schemas.microsoft.com/office/powerpoint/2010/main" val="2094298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3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2" y="783851"/>
            <a:ext cx="9603275" cy="1049235"/>
          </a:xfrm>
        </p:spPr>
        <p:txBody>
          <a:bodyPr rtlCol="0"/>
          <a:lstStyle/>
          <a:p>
            <a:pPr rtl="0"/>
            <a:r>
              <a:rPr lang="nl-NL" dirty="0"/>
              <a:t>Betekenis geven aan een verhoudingstabel</a:t>
            </a:r>
          </a:p>
        </p:txBody>
      </p:sp>
      <p:graphicFrame>
        <p:nvGraphicFramePr>
          <p:cNvPr id="6" name="Tabel 6">
            <a:extLst>
              <a:ext uri="{FF2B5EF4-FFF2-40B4-BE49-F238E27FC236}">
                <a16:creationId xmlns:a16="http://schemas.microsoft.com/office/drawing/2014/main" id="{CBC10288-FA8B-4A94-8627-01574B610C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082184"/>
              </p:ext>
            </p:extLst>
          </p:nvPr>
        </p:nvGraphicFramePr>
        <p:xfrm>
          <a:off x="1294363" y="2264380"/>
          <a:ext cx="9536394" cy="7786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9399">
                  <a:extLst>
                    <a:ext uri="{9D8B030D-6E8A-4147-A177-3AD203B41FA5}">
                      <a16:colId xmlns:a16="http://schemas.microsoft.com/office/drawing/2014/main" val="1278719935"/>
                    </a:ext>
                  </a:extLst>
                </a:gridCol>
                <a:gridCol w="1589399">
                  <a:extLst>
                    <a:ext uri="{9D8B030D-6E8A-4147-A177-3AD203B41FA5}">
                      <a16:colId xmlns:a16="http://schemas.microsoft.com/office/drawing/2014/main" val="3891859123"/>
                    </a:ext>
                  </a:extLst>
                </a:gridCol>
                <a:gridCol w="1589399">
                  <a:extLst>
                    <a:ext uri="{9D8B030D-6E8A-4147-A177-3AD203B41FA5}">
                      <a16:colId xmlns:a16="http://schemas.microsoft.com/office/drawing/2014/main" val="902384411"/>
                    </a:ext>
                  </a:extLst>
                </a:gridCol>
                <a:gridCol w="1589399">
                  <a:extLst>
                    <a:ext uri="{9D8B030D-6E8A-4147-A177-3AD203B41FA5}">
                      <a16:colId xmlns:a16="http://schemas.microsoft.com/office/drawing/2014/main" val="2265717723"/>
                    </a:ext>
                  </a:extLst>
                </a:gridCol>
                <a:gridCol w="1589399">
                  <a:extLst>
                    <a:ext uri="{9D8B030D-6E8A-4147-A177-3AD203B41FA5}">
                      <a16:colId xmlns:a16="http://schemas.microsoft.com/office/drawing/2014/main" val="1901021623"/>
                    </a:ext>
                  </a:extLst>
                </a:gridCol>
                <a:gridCol w="1589399">
                  <a:extLst>
                    <a:ext uri="{9D8B030D-6E8A-4147-A177-3AD203B41FA5}">
                      <a16:colId xmlns:a16="http://schemas.microsoft.com/office/drawing/2014/main" val="2826848655"/>
                    </a:ext>
                  </a:extLst>
                </a:gridCol>
              </a:tblGrid>
              <a:tr h="407799">
                <a:tc>
                  <a:txBody>
                    <a:bodyPr/>
                    <a:lstStyle/>
                    <a:p>
                      <a:r>
                        <a:rPr lang="nl-NL" dirty="0"/>
                        <a:t>Aantal kippen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411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Voer in kg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 kg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9 kg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15 kg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9975403"/>
                  </a:ext>
                </a:extLst>
              </a:tr>
            </a:tbl>
          </a:graphicData>
        </a:graphic>
      </p:graphicFrame>
      <p:sp>
        <p:nvSpPr>
          <p:cNvPr id="7" name="Tekstvak 6">
            <a:extLst>
              <a:ext uri="{FF2B5EF4-FFF2-40B4-BE49-F238E27FC236}">
                <a16:creationId xmlns:a16="http://schemas.microsoft.com/office/drawing/2014/main" id="{ACCAC453-7C67-441A-B3A9-642C44AFA586}"/>
              </a:ext>
            </a:extLst>
          </p:cNvPr>
          <p:cNvSpPr txBox="1"/>
          <p:nvPr/>
        </p:nvSpPr>
        <p:spPr>
          <a:xfrm>
            <a:off x="1294363" y="3630967"/>
            <a:ext cx="3401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Waar gaat deze tabel over? 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011BFB5B-44EA-4876-980A-82BC204258BF}"/>
              </a:ext>
            </a:extLst>
          </p:cNvPr>
          <p:cNvSpPr txBox="1"/>
          <p:nvPr/>
        </p:nvSpPr>
        <p:spPr>
          <a:xfrm>
            <a:off x="1294362" y="4264916"/>
            <a:ext cx="7725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Welke informatie is handig om de rest van de sommen uit te kunnen rekenen?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9F4224B-B944-4A90-8D76-4C53264797E8}"/>
              </a:ext>
            </a:extLst>
          </p:cNvPr>
          <p:cNvSpPr txBox="1"/>
          <p:nvPr/>
        </p:nvSpPr>
        <p:spPr>
          <a:xfrm>
            <a:off x="1294362" y="3888560"/>
            <a:ext cx="5246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C00000"/>
                </a:solidFill>
              </a:rPr>
              <a:t>Over kippen en het kg in voer dat ze eten. 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08F0580C-8E48-4FD4-821C-3B552FA754D7}"/>
              </a:ext>
            </a:extLst>
          </p:cNvPr>
          <p:cNvSpPr txBox="1"/>
          <p:nvPr/>
        </p:nvSpPr>
        <p:spPr>
          <a:xfrm>
            <a:off x="1294362" y="4522674"/>
            <a:ext cx="5246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C00000"/>
                </a:solidFill>
              </a:rPr>
              <a:t>De informatie die bij 1 kip staat. </a:t>
            </a:r>
          </a:p>
          <a:p>
            <a:r>
              <a:rPr lang="nl-NL" dirty="0">
                <a:solidFill>
                  <a:srgbClr val="C00000"/>
                </a:solidFill>
              </a:rPr>
              <a:t>Vanuit 1 kun je naar elk getal. 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EC624550-AB06-41BA-8818-10003E33D31F}"/>
              </a:ext>
            </a:extLst>
          </p:cNvPr>
          <p:cNvSpPr txBox="1"/>
          <p:nvPr/>
        </p:nvSpPr>
        <p:spPr>
          <a:xfrm>
            <a:off x="1294362" y="5169005"/>
            <a:ext cx="7725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Wat vul je in onder de 9? En onder de 30? </a:t>
            </a:r>
          </a:p>
        </p:txBody>
      </p: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BF33BB5F-54F1-46D0-B96B-44531808F6BB}"/>
              </a:ext>
            </a:extLst>
          </p:cNvPr>
          <p:cNvCxnSpPr/>
          <p:nvPr/>
        </p:nvCxnSpPr>
        <p:spPr>
          <a:xfrm>
            <a:off x="3666478" y="1961965"/>
            <a:ext cx="0" cy="302415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CB3AB5BE-3CEB-45A3-B34F-37620C25A5FA}"/>
              </a:ext>
            </a:extLst>
          </p:cNvPr>
          <p:cNvCxnSpPr/>
          <p:nvPr/>
        </p:nvCxnSpPr>
        <p:spPr>
          <a:xfrm>
            <a:off x="8346490" y="1954854"/>
            <a:ext cx="0" cy="302415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B9F3A573-AED9-4508-980A-931F5F1BCB76}"/>
              </a:ext>
            </a:extLst>
          </p:cNvPr>
          <p:cNvCxnSpPr/>
          <p:nvPr/>
        </p:nvCxnSpPr>
        <p:spPr>
          <a:xfrm flipV="1">
            <a:off x="3666478" y="1954854"/>
            <a:ext cx="4680012" cy="7111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kstvak 17">
            <a:extLst>
              <a:ext uri="{FF2B5EF4-FFF2-40B4-BE49-F238E27FC236}">
                <a16:creationId xmlns:a16="http://schemas.microsoft.com/office/drawing/2014/main" id="{231846EA-D797-4B3D-84E6-98B4A8073A07}"/>
              </a:ext>
            </a:extLst>
          </p:cNvPr>
          <p:cNvSpPr txBox="1"/>
          <p:nvPr/>
        </p:nvSpPr>
        <p:spPr>
          <a:xfrm>
            <a:off x="5038817" y="1597736"/>
            <a:ext cx="1402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X 9</a:t>
            </a:r>
          </a:p>
        </p:txBody>
      </p:sp>
      <p:cxnSp>
        <p:nvCxnSpPr>
          <p:cNvPr id="19" name="Rechte verbindingslijn met pijl 18">
            <a:extLst>
              <a:ext uri="{FF2B5EF4-FFF2-40B4-BE49-F238E27FC236}">
                <a16:creationId xmlns:a16="http://schemas.microsoft.com/office/drawing/2014/main" id="{E61E6D5E-F902-46C7-9114-DE6AB0536691}"/>
              </a:ext>
            </a:extLst>
          </p:cNvPr>
          <p:cNvCxnSpPr>
            <a:cxnSpLocks/>
          </p:cNvCxnSpPr>
          <p:nvPr/>
        </p:nvCxnSpPr>
        <p:spPr>
          <a:xfrm>
            <a:off x="3917713" y="1782402"/>
            <a:ext cx="0" cy="495079"/>
          </a:xfrm>
          <a:prstGeom prst="straightConnector1">
            <a:avLst/>
          </a:prstGeom>
          <a:ln w="31750">
            <a:solidFill>
              <a:schemeClr val="accent3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met pijl 20">
            <a:extLst>
              <a:ext uri="{FF2B5EF4-FFF2-40B4-BE49-F238E27FC236}">
                <a16:creationId xmlns:a16="http://schemas.microsoft.com/office/drawing/2014/main" id="{16D494A2-817C-45B4-8F3F-E945B0AB9FA5}"/>
              </a:ext>
            </a:extLst>
          </p:cNvPr>
          <p:cNvCxnSpPr>
            <a:cxnSpLocks/>
          </p:cNvCxnSpPr>
          <p:nvPr/>
        </p:nvCxnSpPr>
        <p:spPr>
          <a:xfrm>
            <a:off x="9830833" y="1762190"/>
            <a:ext cx="0" cy="495079"/>
          </a:xfrm>
          <a:prstGeom prst="straightConnector1">
            <a:avLst/>
          </a:prstGeom>
          <a:ln w="31750">
            <a:solidFill>
              <a:schemeClr val="accent3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3CC38035-B631-422C-9CF3-64F4FD0FBF71}"/>
              </a:ext>
            </a:extLst>
          </p:cNvPr>
          <p:cNvCxnSpPr/>
          <p:nvPr/>
        </p:nvCxnSpPr>
        <p:spPr>
          <a:xfrm>
            <a:off x="3917713" y="1782402"/>
            <a:ext cx="5913120" cy="0"/>
          </a:xfrm>
          <a:prstGeom prst="line">
            <a:avLst/>
          </a:prstGeom>
          <a:ln w="31750">
            <a:solidFill>
              <a:schemeClr val="accent3">
                <a:lumMod val="75000"/>
                <a:lumOff val="2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Tekstvak 15">
            <a:extLst>
              <a:ext uri="{FF2B5EF4-FFF2-40B4-BE49-F238E27FC236}">
                <a16:creationId xmlns:a16="http://schemas.microsoft.com/office/drawing/2014/main" id="{7B4D36CC-EB0C-46C1-9FE5-CF8E41086567}"/>
              </a:ext>
            </a:extLst>
          </p:cNvPr>
          <p:cNvSpPr txBox="1"/>
          <p:nvPr/>
        </p:nvSpPr>
        <p:spPr>
          <a:xfrm>
            <a:off x="6565555" y="1485448"/>
            <a:ext cx="1402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X 30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12D38C35-45B1-4E83-9D96-4C61B8C53C53}"/>
              </a:ext>
            </a:extLst>
          </p:cNvPr>
          <p:cNvSpPr txBox="1"/>
          <p:nvPr/>
        </p:nvSpPr>
        <p:spPr>
          <a:xfrm>
            <a:off x="7645154" y="2653699"/>
            <a:ext cx="1559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1"/>
                </a:solidFill>
              </a:rPr>
              <a:t>3 x 9 = 27 kg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582E065C-84B7-4050-8698-C4DDFEAA4AB1}"/>
              </a:ext>
            </a:extLst>
          </p:cNvPr>
          <p:cNvSpPr txBox="1"/>
          <p:nvPr/>
        </p:nvSpPr>
        <p:spPr>
          <a:xfrm>
            <a:off x="9204960" y="2646588"/>
            <a:ext cx="1559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1"/>
                </a:solidFill>
              </a:rPr>
              <a:t>3 x 30 = 90 kg</a:t>
            </a:r>
          </a:p>
        </p:txBody>
      </p:sp>
    </p:spTree>
    <p:extLst>
      <p:ext uri="{BB962C8B-B14F-4D97-AF65-F5344CB8AC3E}">
        <p14:creationId xmlns:p14="http://schemas.microsoft.com/office/powerpoint/2010/main" val="164691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8" grpId="0"/>
      <p:bldP spid="16" grpId="0"/>
      <p:bldP spid="20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3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 rtlCol="0"/>
          <a:lstStyle/>
          <a:p>
            <a:pPr rtl="0"/>
            <a:r>
              <a:rPr lang="nl-NL" dirty="0"/>
              <a:t>Zelf een verhoudingstabel invullen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1F06C88C-3D9D-424E-9845-0905FDE0A28E}"/>
              </a:ext>
            </a:extLst>
          </p:cNvPr>
          <p:cNvSpPr txBox="1"/>
          <p:nvPr/>
        </p:nvSpPr>
        <p:spPr>
          <a:xfrm>
            <a:off x="1198880" y="1853754"/>
            <a:ext cx="5008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Jax</a:t>
            </a:r>
            <a:r>
              <a:rPr lang="nl-NL" dirty="0"/>
              <a:t> en </a:t>
            </a:r>
            <a:r>
              <a:rPr lang="nl-NL" dirty="0" err="1"/>
              <a:t>Meryem</a:t>
            </a:r>
            <a:r>
              <a:rPr lang="nl-NL" dirty="0"/>
              <a:t> gaan werken op een camping. Ze moeten tenten opzetten. Elke tent heeft 13 haringen nodig om de tent mee vast te zetten. </a:t>
            </a:r>
          </a:p>
          <a:p>
            <a:r>
              <a:rPr lang="nl-NL" dirty="0"/>
              <a:t>Vul de verhoudingstabel in. </a:t>
            </a:r>
          </a:p>
        </p:txBody>
      </p:sp>
      <p:pic>
        <p:nvPicPr>
          <p:cNvPr id="1026" name="Picture 2" descr="De bronafbeelding bekijken">
            <a:extLst>
              <a:ext uri="{FF2B5EF4-FFF2-40B4-BE49-F238E27FC236}">
                <a16:creationId xmlns:a16="http://schemas.microsoft.com/office/drawing/2014/main" id="{3BC88A62-070E-45F8-9305-0CED09E27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880" y="3295650"/>
            <a:ext cx="238125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3D637486-D864-431A-8E95-152CE5079D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34652"/>
              </p:ext>
            </p:extLst>
          </p:nvPr>
        </p:nvGraphicFramePr>
        <p:xfrm>
          <a:off x="3820160" y="3295650"/>
          <a:ext cx="81280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72039635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0119643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65540038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66310352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7200811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Aantal tenten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398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Aantal haringen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736591"/>
                  </a:ext>
                </a:extLst>
              </a:tr>
            </a:tbl>
          </a:graphicData>
        </a:graphic>
      </p:graphicFrame>
      <p:sp>
        <p:nvSpPr>
          <p:cNvPr id="5" name="Tekstvak 4">
            <a:extLst>
              <a:ext uri="{FF2B5EF4-FFF2-40B4-BE49-F238E27FC236}">
                <a16:creationId xmlns:a16="http://schemas.microsoft.com/office/drawing/2014/main" id="{02CB99BC-F07B-4A15-99EB-79360D20ECCC}"/>
              </a:ext>
            </a:extLst>
          </p:cNvPr>
          <p:cNvSpPr txBox="1"/>
          <p:nvPr/>
        </p:nvSpPr>
        <p:spPr>
          <a:xfrm>
            <a:off x="7047185" y="370586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1"/>
                </a:solidFill>
              </a:rPr>
              <a:t>325 </a:t>
            </a:r>
          </a:p>
        </p:txBody>
      </p: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B82E6F53-80B3-4A71-AAE2-9B6E2BA973FA}"/>
              </a:ext>
            </a:extLst>
          </p:cNvPr>
          <p:cNvCxnSpPr>
            <a:cxnSpLocks/>
          </p:cNvCxnSpPr>
          <p:nvPr/>
        </p:nvCxnSpPr>
        <p:spPr>
          <a:xfrm flipV="1">
            <a:off x="6390640" y="4045367"/>
            <a:ext cx="0" cy="32408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6FC41D63-E014-45DE-B975-2B27C0E05737}"/>
              </a:ext>
            </a:extLst>
          </p:cNvPr>
          <p:cNvCxnSpPr>
            <a:cxnSpLocks/>
          </p:cNvCxnSpPr>
          <p:nvPr/>
        </p:nvCxnSpPr>
        <p:spPr>
          <a:xfrm flipV="1">
            <a:off x="7884160" y="4034552"/>
            <a:ext cx="0" cy="32408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2D220CB0-9DD7-43BE-BC6D-726BF218B4B0}"/>
              </a:ext>
            </a:extLst>
          </p:cNvPr>
          <p:cNvCxnSpPr>
            <a:cxnSpLocks/>
          </p:cNvCxnSpPr>
          <p:nvPr/>
        </p:nvCxnSpPr>
        <p:spPr>
          <a:xfrm flipV="1">
            <a:off x="6390640" y="4358640"/>
            <a:ext cx="1493520" cy="10815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kstvak 12">
            <a:extLst>
              <a:ext uri="{FF2B5EF4-FFF2-40B4-BE49-F238E27FC236}">
                <a16:creationId xmlns:a16="http://schemas.microsoft.com/office/drawing/2014/main" id="{1E502587-FCC5-444F-8088-97A447A2625F}"/>
              </a:ext>
            </a:extLst>
          </p:cNvPr>
          <p:cNvSpPr txBox="1"/>
          <p:nvPr/>
        </p:nvSpPr>
        <p:spPr>
          <a:xfrm>
            <a:off x="6611528" y="4101425"/>
            <a:ext cx="9364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25 x 13 = 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ED31AA62-F7CC-4ED7-97D0-0C5B748F6E34}"/>
              </a:ext>
            </a:extLst>
          </p:cNvPr>
          <p:cNvSpPr txBox="1"/>
          <p:nvPr/>
        </p:nvSpPr>
        <p:spPr>
          <a:xfrm>
            <a:off x="5445761" y="3676035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1"/>
                </a:solidFill>
              </a:rPr>
              <a:t>13 </a:t>
            </a:r>
          </a:p>
        </p:txBody>
      </p:sp>
      <p:cxnSp>
        <p:nvCxnSpPr>
          <p:cNvPr id="18" name="Rechte verbindingslijn met pijl 17">
            <a:extLst>
              <a:ext uri="{FF2B5EF4-FFF2-40B4-BE49-F238E27FC236}">
                <a16:creationId xmlns:a16="http://schemas.microsoft.com/office/drawing/2014/main" id="{0B9F6706-6CED-4DCA-9FDD-D8FEDE8C03D2}"/>
              </a:ext>
            </a:extLst>
          </p:cNvPr>
          <p:cNvCxnSpPr>
            <a:cxnSpLocks/>
          </p:cNvCxnSpPr>
          <p:nvPr/>
        </p:nvCxnSpPr>
        <p:spPr>
          <a:xfrm flipV="1">
            <a:off x="6096000" y="4053145"/>
            <a:ext cx="0" cy="762695"/>
          </a:xfrm>
          <a:prstGeom prst="straightConnector1">
            <a:avLst/>
          </a:prstGeom>
          <a:ln w="38100">
            <a:solidFill>
              <a:schemeClr val="accent3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met pijl 19">
            <a:extLst>
              <a:ext uri="{FF2B5EF4-FFF2-40B4-BE49-F238E27FC236}">
                <a16:creationId xmlns:a16="http://schemas.microsoft.com/office/drawing/2014/main" id="{0E455671-C1AD-4D02-B1EA-4F046211C6DD}"/>
              </a:ext>
            </a:extLst>
          </p:cNvPr>
          <p:cNvCxnSpPr>
            <a:cxnSpLocks/>
          </p:cNvCxnSpPr>
          <p:nvPr/>
        </p:nvCxnSpPr>
        <p:spPr>
          <a:xfrm flipV="1">
            <a:off x="9509760" y="4027854"/>
            <a:ext cx="0" cy="762695"/>
          </a:xfrm>
          <a:prstGeom prst="straightConnector1">
            <a:avLst/>
          </a:prstGeom>
          <a:ln w="38100">
            <a:solidFill>
              <a:schemeClr val="accent3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2F34D87B-1894-466A-A100-171D93A45EE0}"/>
              </a:ext>
            </a:extLst>
          </p:cNvPr>
          <p:cNvCxnSpPr>
            <a:cxnSpLocks/>
          </p:cNvCxnSpPr>
          <p:nvPr/>
        </p:nvCxnSpPr>
        <p:spPr>
          <a:xfrm flipV="1">
            <a:off x="6096000" y="4790549"/>
            <a:ext cx="3413760" cy="10816"/>
          </a:xfrm>
          <a:prstGeom prst="line">
            <a:avLst/>
          </a:prstGeom>
          <a:ln w="31750">
            <a:solidFill>
              <a:schemeClr val="accent3">
                <a:lumMod val="75000"/>
                <a:lumOff val="2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Tekstvak 22">
            <a:extLst>
              <a:ext uri="{FF2B5EF4-FFF2-40B4-BE49-F238E27FC236}">
                <a16:creationId xmlns:a16="http://schemas.microsoft.com/office/drawing/2014/main" id="{2C6733D1-86F2-4ED6-9BF9-B3CE0E0CA589}"/>
              </a:ext>
            </a:extLst>
          </p:cNvPr>
          <p:cNvSpPr txBox="1"/>
          <p:nvPr/>
        </p:nvSpPr>
        <p:spPr>
          <a:xfrm>
            <a:off x="7239392" y="4512528"/>
            <a:ext cx="9364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37 x 13 = 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1235A6BA-38AF-4B04-A737-5347DD0C90EF}"/>
              </a:ext>
            </a:extLst>
          </p:cNvPr>
          <p:cNvSpPr txBox="1"/>
          <p:nvPr/>
        </p:nvSpPr>
        <p:spPr>
          <a:xfrm>
            <a:off x="8689733" y="369945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1"/>
                </a:solidFill>
              </a:rPr>
              <a:t>481</a:t>
            </a:r>
          </a:p>
        </p:txBody>
      </p:sp>
      <p:cxnSp>
        <p:nvCxnSpPr>
          <p:cNvPr id="25" name="Rechte verbindingslijn met pijl 24">
            <a:extLst>
              <a:ext uri="{FF2B5EF4-FFF2-40B4-BE49-F238E27FC236}">
                <a16:creationId xmlns:a16="http://schemas.microsoft.com/office/drawing/2014/main" id="{0F5BD09D-D9AB-40BE-8A6C-8A4524D24D2C}"/>
              </a:ext>
            </a:extLst>
          </p:cNvPr>
          <p:cNvCxnSpPr>
            <a:cxnSpLocks/>
          </p:cNvCxnSpPr>
          <p:nvPr/>
        </p:nvCxnSpPr>
        <p:spPr>
          <a:xfrm flipV="1">
            <a:off x="5638800" y="4053146"/>
            <a:ext cx="0" cy="149421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met pijl 26">
            <a:extLst>
              <a:ext uri="{FF2B5EF4-FFF2-40B4-BE49-F238E27FC236}">
                <a16:creationId xmlns:a16="http://schemas.microsoft.com/office/drawing/2014/main" id="{AC9B8598-8809-47A2-AE34-5FE38F20EBE3}"/>
              </a:ext>
            </a:extLst>
          </p:cNvPr>
          <p:cNvCxnSpPr>
            <a:cxnSpLocks/>
          </p:cNvCxnSpPr>
          <p:nvPr/>
        </p:nvCxnSpPr>
        <p:spPr>
          <a:xfrm flipV="1">
            <a:off x="11074400" y="4027854"/>
            <a:ext cx="0" cy="153316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BDA465E3-DCB7-45EE-A3D3-57F3267E1079}"/>
              </a:ext>
            </a:extLst>
          </p:cNvPr>
          <p:cNvCxnSpPr>
            <a:cxnSpLocks/>
          </p:cNvCxnSpPr>
          <p:nvPr/>
        </p:nvCxnSpPr>
        <p:spPr>
          <a:xfrm>
            <a:off x="5638800" y="5532884"/>
            <a:ext cx="5435600" cy="28138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1" name="Tekstvak 30">
            <a:extLst>
              <a:ext uri="{FF2B5EF4-FFF2-40B4-BE49-F238E27FC236}">
                <a16:creationId xmlns:a16="http://schemas.microsoft.com/office/drawing/2014/main" id="{877A541F-841D-4B06-BB62-AAE6A34A7566}"/>
              </a:ext>
            </a:extLst>
          </p:cNvPr>
          <p:cNvSpPr txBox="1"/>
          <p:nvPr/>
        </p:nvSpPr>
        <p:spPr>
          <a:xfrm>
            <a:off x="7793598" y="5265747"/>
            <a:ext cx="10262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118 x 13 = 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7CFA3804-499F-4C2E-9EBE-2BC5EED5D161}"/>
              </a:ext>
            </a:extLst>
          </p:cNvPr>
          <p:cNvSpPr txBox="1"/>
          <p:nvPr/>
        </p:nvSpPr>
        <p:spPr>
          <a:xfrm>
            <a:off x="10305612" y="370586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1"/>
                </a:solidFill>
              </a:rPr>
              <a:t>1534</a:t>
            </a:r>
          </a:p>
        </p:txBody>
      </p:sp>
    </p:spTree>
    <p:extLst>
      <p:ext uri="{BB962C8B-B14F-4D97-AF65-F5344CB8AC3E}">
        <p14:creationId xmlns:p14="http://schemas.microsoft.com/office/powerpoint/2010/main" val="148162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6" grpId="0"/>
      <p:bldP spid="23" grpId="0"/>
      <p:bldP spid="24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3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 rtlCol="0"/>
          <a:lstStyle/>
          <a:p>
            <a:pPr rtl="0"/>
            <a:r>
              <a:rPr lang="nl-NL" dirty="0"/>
              <a:t>Zelf een verhoudingstabel invullen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D8C59555-AA2E-4192-A67C-D6A1DCCF0A6F}"/>
              </a:ext>
            </a:extLst>
          </p:cNvPr>
          <p:cNvSpPr txBox="1"/>
          <p:nvPr/>
        </p:nvSpPr>
        <p:spPr>
          <a:xfrm>
            <a:off x="1294361" y="1829012"/>
            <a:ext cx="71936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Inge en Ingrid hebben een slim plan. Om geld te verdienen gaan ze honden uitlaten in de zomervakantie. Ze vragen per hond 5 euro. </a:t>
            </a:r>
          </a:p>
          <a:p>
            <a:r>
              <a:rPr lang="nl-NL" dirty="0"/>
              <a:t>Vul de verhoudingstabel in. </a:t>
            </a:r>
          </a:p>
        </p:txBody>
      </p:sp>
      <p:pic>
        <p:nvPicPr>
          <p:cNvPr id="2050" name="Picture 2" descr="De bronafbeelding bekijken">
            <a:extLst>
              <a:ext uri="{FF2B5EF4-FFF2-40B4-BE49-F238E27FC236}">
                <a16:creationId xmlns:a16="http://schemas.microsoft.com/office/drawing/2014/main" id="{FD6237B1-76D5-48D2-A6AB-FA2F8D8D8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896" y="1206432"/>
            <a:ext cx="2854670" cy="195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el 6">
            <a:extLst>
              <a:ext uri="{FF2B5EF4-FFF2-40B4-BE49-F238E27FC236}">
                <a16:creationId xmlns:a16="http://schemas.microsoft.com/office/drawing/2014/main" id="{167D2AF8-915A-436D-B675-B7C593B2A9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932104"/>
              </p:ext>
            </p:extLst>
          </p:nvPr>
        </p:nvGraphicFramePr>
        <p:xfrm>
          <a:off x="1294361" y="3329942"/>
          <a:ext cx="8842013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5155">
                  <a:extLst>
                    <a:ext uri="{9D8B030D-6E8A-4147-A177-3AD203B41FA5}">
                      <a16:colId xmlns:a16="http://schemas.microsoft.com/office/drawing/2014/main" val="3559847784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4190971894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723798988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365819147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060410143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618803930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4630525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Aantal honden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903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4,5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9731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Verdiensten in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5267266"/>
                  </a:ext>
                </a:extLst>
              </a:tr>
            </a:tbl>
          </a:graphicData>
        </a:graphic>
      </p:graphicFrame>
      <p:sp>
        <p:nvSpPr>
          <p:cNvPr id="7" name="Tekstvak 6">
            <a:extLst>
              <a:ext uri="{FF2B5EF4-FFF2-40B4-BE49-F238E27FC236}">
                <a16:creationId xmlns:a16="http://schemas.microsoft.com/office/drawing/2014/main" id="{DCC2A776-324C-4EE8-B264-C32C434C065E}"/>
              </a:ext>
            </a:extLst>
          </p:cNvPr>
          <p:cNvSpPr txBox="1"/>
          <p:nvPr/>
        </p:nvSpPr>
        <p:spPr>
          <a:xfrm>
            <a:off x="3241040" y="3728720"/>
            <a:ext cx="94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87E343C-7276-42A9-8091-9F65FD229F20}"/>
              </a:ext>
            </a:extLst>
          </p:cNvPr>
          <p:cNvSpPr txBox="1"/>
          <p:nvPr/>
        </p:nvSpPr>
        <p:spPr>
          <a:xfrm>
            <a:off x="4338320" y="3728720"/>
            <a:ext cx="94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1"/>
                </a:solidFill>
              </a:rPr>
              <a:t>60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882639D-127C-45AA-8DB8-0FB160C973E0}"/>
              </a:ext>
            </a:extLst>
          </p:cNvPr>
          <p:cNvSpPr txBox="1"/>
          <p:nvPr/>
        </p:nvSpPr>
        <p:spPr>
          <a:xfrm>
            <a:off x="5516880" y="3702290"/>
            <a:ext cx="94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1"/>
                </a:solidFill>
              </a:rPr>
              <a:t>360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699A2D9B-2899-40A5-8228-FA701139CA7B}"/>
              </a:ext>
            </a:extLst>
          </p:cNvPr>
          <p:cNvSpPr txBox="1"/>
          <p:nvPr/>
        </p:nvSpPr>
        <p:spPr>
          <a:xfrm>
            <a:off x="6648067" y="3704076"/>
            <a:ext cx="94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1"/>
                </a:solidFill>
              </a:rPr>
              <a:t>1275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355A436E-4A64-463E-8B81-1122075EFF08}"/>
              </a:ext>
            </a:extLst>
          </p:cNvPr>
          <p:cNvSpPr txBox="1"/>
          <p:nvPr/>
        </p:nvSpPr>
        <p:spPr>
          <a:xfrm>
            <a:off x="7826627" y="3700782"/>
            <a:ext cx="94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1"/>
                </a:solidFill>
              </a:rPr>
              <a:t>4515</a:t>
            </a:r>
          </a:p>
        </p:txBody>
      </p:sp>
      <p:sp>
        <p:nvSpPr>
          <p:cNvPr id="8" name="Explosie: 14 punten 7">
            <a:extLst>
              <a:ext uri="{FF2B5EF4-FFF2-40B4-BE49-F238E27FC236}">
                <a16:creationId xmlns:a16="http://schemas.microsoft.com/office/drawing/2014/main" id="{BB3A28AE-AAE7-4D3A-92C4-7C0177F03FBC}"/>
              </a:ext>
            </a:extLst>
          </p:cNvPr>
          <p:cNvSpPr/>
          <p:nvPr/>
        </p:nvSpPr>
        <p:spPr>
          <a:xfrm>
            <a:off x="8764774" y="2725388"/>
            <a:ext cx="1698336" cy="1950787"/>
          </a:xfrm>
          <a:prstGeom prst="irregularSeal2">
            <a:avLst/>
          </a:prstGeom>
          <a:solidFill>
            <a:srgbClr val="B71E4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Graphic 13" descr="Ballondier silhouet">
            <a:extLst>
              <a:ext uri="{FF2B5EF4-FFF2-40B4-BE49-F238E27FC236}">
                <a16:creationId xmlns:a16="http://schemas.microsoft.com/office/drawing/2014/main" id="{5855A50D-CAD1-4991-9BC2-95A56C1D2D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48519" y="324358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82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3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 rtlCol="0">
            <a:normAutofit/>
          </a:bodyPr>
          <a:lstStyle/>
          <a:p>
            <a:pPr rtl="0"/>
            <a:r>
              <a:rPr lang="nl-NL" sz="2800" dirty="0"/>
              <a:t>Controleren of het een verhoudingstabel is</a:t>
            </a:r>
          </a:p>
        </p:txBody>
      </p:sp>
      <p:graphicFrame>
        <p:nvGraphicFramePr>
          <p:cNvPr id="3" name="Tabel 6">
            <a:extLst>
              <a:ext uri="{FF2B5EF4-FFF2-40B4-BE49-F238E27FC236}">
                <a16:creationId xmlns:a16="http://schemas.microsoft.com/office/drawing/2014/main" id="{CFC13653-1740-4326-8849-72D8C29339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710535"/>
              </p:ext>
            </p:extLst>
          </p:nvPr>
        </p:nvGraphicFramePr>
        <p:xfrm>
          <a:off x="2255565" y="3187702"/>
          <a:ext cx="768087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5155">
                  <a:extLst>
                    <a:ext uri="{9D8B030D-6E8A-4147-A177-3AD203B41FA5}">
                      <a16:colId xmlns:a16="http://schemas.microsoft.com/office/drawing/2014/main" val="3559847784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4190971894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723798988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365819147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060410143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6188039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Aantal honden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903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9731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Verdiensten in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4505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5267266"/>
                  </a:ext>
                </a:extLst>
              </a:tr>
            </a:tbl>
          </a:graphicData>
        </a:graphic>
      </p:graphicFrame>
      <p:sp>
        <p:nvSpPr>
          <p:cNvPr id="4" name="Pijl: gekromd omlaag 3">
            <a:extLst>
              <a:ext uri="{FF2B5EF4-FFF2-40B4-BE49-F238E27FC236}">
                <a16:creationId xmlns:a16="http://schemas.microsoft.com/office/drawing/2014/main" id="{B6B72DE9-3E83-4FB7-AF19-35B9576A294F}"/>
              </a:ext>
            </a:extLst>
          </p:cNvPr>
          <p:cNvSpPr/>
          <p:nvPr/>
        </p:nvSpPr>
        <p:spPr>
          <a:xfrm>
            <a:off x="4963160" y="2527302"/>
            <a:ext cx="1219200" cy="660400"/>
          </a:xfrm>
          <a:prstGeom prst="curvedDownArrow">
            <a:avLst/>
          </a:prstGeom>
          <a:solidFill>
            <a:srgbClr val="B71E4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6" name="Pijl: gekromd omlaag 5">
            <a:extLst>
              <a:ext uri="{FF2B5EF4-FFF2-40B4-BE49-F238E27FC236}">
                <a16:creationId xmlns:a16="http://schemas.microsoft.com/office/drawing/2014/main" id="{8DA037E4-80B8-44AB-B3F3-6FC8CF61A2C5}"/>
              </a:ext>
            </a:extLst>
          </p:cNvPr>
          <p:cNvSpPr/>
          <p:nvPr/>
        </p:nvSpPr>
        <p:spPr>
          <a:xfrm>
            <a:off x="4445000" y="1813114"/>
            <a:ext cx="3794760" cy="1374588"/>
          </a:xfrm>
          <a:prstGeom prst="curvedDownArrow">
            <a:avLst/>
          </a:prstGeom>
          <a:solidFill>
            <a:srgbClr val="B71E4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7" name="Pijl: gekromd omhoog 6">
            <a:extLst>
              <a:ext uri="{FF2B5EF4-FFF2-40B4-BE49-F238E27FC236}">
                <a16:creationId xmlns:a16="http://schemas.microsoft.com/office/drawing/2014/main" id="{B8A13D98-650D-4059-9166-8E3B28C05EBA}"/>
              </a:ext>
            </a:extLst>
          </p:cNvPr>
          <p:cNvSpPr/>
          <p:nvPr/>
        </p:nvSpPr>
        <p:spPr>
          <a:xfrm>
            <a:off x="4826000" y="3929382"/>
            <a:ext cx="2286000" cy="947418"/>
          </a:xfrm>
          <a:prstGeom prst="curvedUpArrow">
            <a:avLst/>
          </a:prstGeom>
          <a:solidFill>
            <a:srgbClr val="B71E4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8" name="Pijl: gekromd omhoog 7">
            <a:extLst>
              <a:ext uri="{FF2B5EF4-FFF2-40B4-BE49-F238E27FC236}">
                <a16:creationId xmlns:a16="http://schemas.microsoft.com/office/drawing/2014/main" id="{88397C37-94F8-44E0-964D-126444B55059}"/>
              </a:ext>
            </a:extLst>
          </p:cNvPr>
          <p:cNvSpPr/>
          <p:nvPr/>
        </p:nvSpPr>
        <p:spPr>
          <a:xfrm>
            <a:off x="4445000" y="3929382"/>
            <a:ext cx="5115560" cy="1750058"/>
          </a:xfrm>
          <a:prstGeom prst="curvedUpArrow">
            <a:avLst/>
          </a:prstGeom>
          <a:solidFill>
            <a:srgbClr val="B71E4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4F50FE18-6114-474B-B8F3-3C5C708227D2}"/>
              </a:ext>
            </a:extLst>
          </p:cNvPr>
          <p:cNvSpPr txBox="1"/>
          <p:nvPr/>
        </p:nvSpPr>
        <p:spPr>
          <a:xfrm>
            <a:off x="10159955" y="2500408"/>
            <a:ext cx="1664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Eerst pijl : 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70012CE-DDF3-4EB6-B64B-944501073B23}"/>
              </a:ext>
            </a:extLst>
          </p:cNvPr>
          <p:cNvSpPr txBox="1"/>
          <p:nvPr/>
        </p:nvSpPr>
        <p:spPr>
          <a:xfrm>
            <a:off x="10132766" y="2956043"/>
            <a:ext cx="1664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Tweede pijl : 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6261A06E-3514-4CFD-B8A9-E69C9081F41B}"/>
              </a:ext>
            </a:extLst>
          </p:cNvPr>
          <p:cNvSpPr txBox="1"/>
          <p:nvPr/>
        </p:nvSpPr>
        <p:spPr>
          <a:xfrm>
            <a:off x="10159955" y="3403600"/>
            <a:ext cx="1664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Derde pijl : 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9121C424-1190-4552-BC30-BEE33F9C95FA}"/>
              </a:ext>
            </a:extLst>
          </p:cNvPr>
          <p:cNvSpPr txBox="1"/>
          <p:nvPr/>
        </p:nvSpPr>
        <p:spPr>
          <a:xfrm>
            <a:off x="10159955" y="3929382"/>
            <a:ext cx="1664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Vierde pijl : 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CA46F4AB-EEE6-45BF-8CD0-66350FE7A11D}"/>
              </a:ext>
            </a:extLst>
          </p:cNvPr>
          <p:cNvSpPr txBox="1"/>
          <p:nvPr/>
        </p:nvSpPr>
        <p:spPr>
          <a:xfrm>
            <a:off x="10064307" y="4653280"/>
            <a:ext cx="185603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/>
              <a:t>Conclusie: </a:t>
            </a:r>
          </a:p>
          <a:p>
            <a:r>
              <a:rPr lang="nl-NL" dirty="0"/>
              <a:t>Dit is </a:t>
            </a:r>
            <a:r>
              <a:rPr lang="nl-NL" b="1" dirty="0"/>
              <a:t>geen</a:t>
            </a:r>
            <a:r>
              <a:rPr lang="nl-NL" dirty="0"/>
              <a:t> verhoudingstabel</a:t>
            </a:r>
          </a:p>
        </p:txBody>
      </p:sp>
      <p:pic>
        <p:nvPicPr>
          <p:cNvPr id="15" name="Graphic 14" descr="Opmerking: leuk silhouet">
            <a:extLst>
              <a:ext uri="{FF2B5EF4-FFF2-40B4-BE49-F238E27FC236}">
                <a16:creationId xmlns:a16="http://schemas.microsoft.com/office/drawing/2014/main" id="{2A3AD481-81B5-4BA9-8A37-DF378127AD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1259300" y="2321100"/>
            <a:ext cx="538204" cy="538204"/>
          </a:xfrm>
          <a:prstGeom prst="rect">
            <a:avLst/>
          </a:prstGeom>
        </p:spPr>
      </p:pic>
      <p:pic>
        <p:nvPicPr>
          <p:cNvPr id="16" name="Graphic 15" descr="Opmerking: leuk silhouet">
            <a:extLst>
              <a:ext uri="{FF2B5EF4-FFF2-40B4-BE49-F238E27FC236}">
                <a16:creationId xmlns:a16="http://schemas.microsoft.com/office/drawing/2014/main" id="{BCA155EA-B9AC-4C78-8DC9-D915CA3D69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1320170" y="2767485"/>
            <a:ext cx="538204" cy="538204"/>
          </a:xfrm>
          <a:prstGeom prst="rect">
            <a:avLst/>
          </a:prstGeom>
        </p:spPr>
      </p:pic>
      <p:pic>
        <p:nvPicPr>
          <p:cNvPr id="18" name="Graphic 17" descr="Opmerking: niet leuk met effen opvulling">
            <a:extLst>
              <a:ext uri="{FF2B5EF4-FFF2-40B4-BE49-F238E27FC236}">
                <a16:creationId xmlns:a16="http://schemas.microsoft.com/office/drawing/2014/main" id="{26A0E606-113D-4653-96E0-B28C384A84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11347359" y="3277088"/>
            <a:ext cx="538204" cy="538204"/>
          </a:xfrm>
          <a:prstGeom prst="rect">
            <a:avLst/>
          </a:prstGeom>
        </p:spPr>
      </p:pic>
      <p:pic>
        <p:nvPicPr>
          <p:cNvPr id="19" name="Graphic 18" descr="Opmerking: niet leuk met effen opvulling">
            <a:extLst>
              <a:ext uri="{FF2B5EF4-FFF2-40B4-BE49-F238E27FC236}">
                <a16:creationId xmlns:a16="http://schemas.microsoft.com/office/drawing/2014/main" id="{7AAC2897-A7A7-49F6-B4A3-D3F4FB613F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11286489" y="3768157"/>
            <a:ext cx="538204" cy="538204"/>
          </a:xfrm>
          <a:prstGeom prst="rect">
            <a:avLst/>
          </a:prstGeom>
        </p:spPr>
      </p:pic>
      <p:sp>
        <p:nvSpPr>
          <p:cNvPr id="20" name="Tekstvak 19">
            <a:extLst>
              <a:ext uri="{FF2B5EF4-FFF2-40B4-BE49-F238E27FC236}">
                <a16:creationId xmlns:a16="http://schemas.microsoft.com/office/drawing/2014/main" id="{0965B25C-1C9D-49E9-8B84-8704C067242B}"/>
              </a:ext>
            </a:extLst>
          </p:cNvPr>
          <p:cNvSpPr txBox="1"/>
          <p:nvPr/>
        </p:nvSpPr>
        <p:spPr>
          <a:xfrm>
            <a:off x="502281" y="1671967"/>
            <a:ext cx="2848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accent1"/>
                </a:solidFill>
              </a:rPr>
              <a:t>Afspraak: </a:t>
            </a:r>
          </a:p>
          <a:p>
            <a:r>
              <a:rPr lang="nl-NL" dirty="0"/>
              <a:t>Je controleert alle stappen.</a:t>
            </a:r>
          </a:p>
          <a:p>
            <a:r>
              <a:rPr lang="nl-NL" dirty="0"/>
              <a:t>Klopt één stap niet, dan is het geen verhoudingstabel.  </a:t>
            </a:r>
          </a:p>
        </p:txBody>
      </p:sp>
    </p:spTree>
    <p:extLst>
      <p:ext uri="{BB962C8B-B14F-4D97-AF65-F5344CB8AC3E}">
        <p14:creationId xmlns:p14="http://schemas.microsoft.com/office/powerpoint/2010/main" val="115785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/>
      <p:bldP spid="10" grpId="0"/>
      <p:bldP spid="11" grpId="0"/>
      <p:bldP spid="12" grpId="0"/>
      <p:bldP spid="13" grpId="0" animBg="1"/>
    </p:bldLst>
  </p:timing>
</p:sld>
</file>

<file path=ppt/theme/theme1.xml><?xml version="1.0" encoding="utf-8"?>
<a:theme xmlns:a="http://schemas.openxmlformats.org/drawingml/2006/main" name="Galerie">
  <a:themeElements>
    <a:clrScheme name="Custom 10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84582C"/>
      </a:accent2>
      <a:accent3>
        <a:srgbClr val="002060"/>
      </a:accent3>
      <a:accent4>
        <a:srgbClr val="586EA6"/>
      </a:accent4>
      <a:accent5>
        <a:srgbClr val="586EA6"/>
      </a:accent5>
      <a:accent6>
        <a:srgbClr val="6892A0"/>
      </a:accent6>
      <a:hlink>
        <a:srgbClr val="B71E42"/>
      </a:hlink>
      <a:folHlink>
        <a:srgbClr val="586EA6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30478197_TF66921596" id="{A6E5CAA6-8CA8-4A86-8EDB-B61E8C48BF61}" vid="{A3DF979C-A155-43F5-A274-E0C6501FCEA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BAE40F-4B14-4E0B-9265-745AD5E2D4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16B76F2-1AE1-4A2A-A5B3-D462CC5E81F8}">
  <ds:schemaRefs>
    <ds:schemaRef ds:uri="http://schemas.microsoft.com/office/infopath/2007/PartnerControls"/>
    <ds:schemaRef ds:uri="http://schemas.microsoft.com/office/2006/documentManagement/types"/>
    <ds:schemaRef ds:uri="fb0879af-3eba-417a-a55a-ffe6dcd6ca77"/>
    <ds:schemaRef ds:uri="http://purl.org/dc/terms/"/>
    <ds:schemaRef ds:uri="http://purl.org/dc/dcmitype/"/>
    <ds:schemaRef ds:uri="http://schemas.microsoft.com/sharepoint/v3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6dc4bcd6-49db-4c07-9060-8acfc67cef9f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0ECC70E-6674-4337-B48B-AF4F8832F1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 van mijn uitvinding</Template>
  <TotalTime>0</TotalTime>
  <Words>305</Words>
  <Application>Microsoft Office PowerPoint</Application>
  <PresentationFormat>Breedbeeld</PresentationFormat>
  <Paragraphs>89</Paragraphs>
  <Slides>6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Calibri</vt:lpstr>
      <vt:lpstr>Gill Sans MT</vt:lpstr>
      <vt:lpstr>Galerie</vt:lpstr>
      <vt:lpstr>Verhoudingstabellen</vt:lpstr>
      <vt:lpstr>Doelen</vt:lpstr>
      <vt:lpstr>Betekenis geven aan een verhoudingstabel</vt:lpstr>
      <vt:lpstr>Zelf een verhoudingstabel invullen</vt:lpstr>
      <vt:lpstr>Zelf een verhoudingstabel invullen</vt:lpstr>
      <vt:lpstr>Controleren of het een verhoudingstabel is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2021-02-09T09:48:57Z</dcterms:created>
  <dcterms:modified xsi:type="dcterms:W3CDTF">2021-06-25T11:33:25Z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