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56" r:id="rId5"/>
    <p:sldId id="258" r:id="rId6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B71E42"/>
    <a:srgbClr val="E2DED9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8-9-2022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8-9-2022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800" dirty="0"/>
              <a:t>Oplossen met tabellen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3A435E8-DC82-D0AF-AFFE-20E9CCA37527}"/>
              </a:ext>
            </a:extLst>
          </p:cNvPr>
          <p:cNvSpPr txBox="1"/>
          <p:nvPr/>
        </p:nvSpPr>
        <p:spPr>
          <a:xfrm>
            <a:off x="9430327" y="2900218"/>
            <a:ext cx="914400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nl-NL" strike="sngStrike" dirty="0"/>
          </a:p>
        </p:txBody>
      </p:sp>
      <p:pic>
        <p:nvPicPr>
          <p:cNvPr id="6" name="Afbeelding 5" descr="Afbeelding met porselein&#10;&#10;Automatisch gegenereerde beschrijving">
            <a:extLst>
              <a:ext uri="{FF2B5EF4-FFF2-40B4-BE49-F238E27FC236}">
                <a16:creationId xmlns:a16="http://schemas.microsoft.com/office/drawing/2014/main" id="{0544A573-9E59-1D46-6F53-086E1005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9506" y="1560945"/>
            <a:ext cx="4494757" cy="449475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D45A529-8837-7424-FE6C-8074124E5B0D}"/>
              </a:ext>
            </a:extLst>
          </p:cNvPr>
          <p:cNvSpPr txBox="1"/>
          <p:nvPr/>
        </p:nvSpPr>
        <p:spPr>
          <a:xfrm>
            <a:off x="203199" y="2072247"/>
            <a:ext cx="1717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dirty="0"/>
              <a:t>H2</a:t>
            </a:r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Open de testopgave</a:t>
            </a:r>
            <a:b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 blz. 82</a:t>
            </a:r>
          </a:p>
          <a:p>
            <a:pPr lvl="0" rtl="0"/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3C0D12-6423-C9B3-7134-1FB3BAE9C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587" y="342900"/>
            <a:ext cx="6496050" cy="61722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4A6E47B-5834-86DA-BDC7-5241FAEA44ED}"/>
              </a:ext>
            </a:extLst>
          </p:cNvPr>
          <p:cNvSpPr txBox="1"/>
          <p:nvPr/>
        </p:nvSpPr>
        <p:spPr>
          <a:xfrm>
            <a:off x="5043055" y="18836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Tijd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505BD77-20FB-1F98-D727-BBE1F84501E0}"/>
              </a:ext>
            </a:extLst>
          </p:cNvPr>
          <p:cNvSpPr txBox="1"/>
          <p:nvPr/>
        </p:nvSpPr>
        <p:spPr>
          <a:xfrm>
            <a:off x="5043054" y="267337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Tijd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57DFA56-3228-8838-2020-5E580469D2F7}"/>
              </a:ext>
            </a:extLst>
          </p:cNvPr>
          <p:cNvSpPr txBox="1"/>
          <p:nvPr/>
        </p:nvSpPr>
        <p:spPr>
          <a:xfrm>
            <a:off x="5043054" y="2238013"/>
            <a:ext cx="115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Inkomsten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BA099DD-FF86-3BBB-2293-7966B2A352FB}"/>
              </a:ext>
            </a:extLst>
          </p:cNvPr>
          <p:cNvSpPr txBox="1"/>
          <p:nvPr/>
        </p:nvSpPr>
        <p:spPr>
          <a:xfrm>
            <a:off x="5008173" y="3019355"/>
            <a:ext cx="115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Inkomsten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226474F-8F2D-69C8-CD60-05257A589491}"/>
              </a:ext>
            </a:extLst>
          </p:cNvPr>
          <p:cNvCxnSpPr/>
          <p:nvPr/>
        </p:nvCxnSpPr>
        <p:spPr>
          <a:xfrm>
            <a:off x="6761018" y="2015732"/>
            <a:ext cx="0" cy="5242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2F55380-C633-965F-6520-558176C771A8}"/>
              </a:ext>
            </a:extLst>
          </p:cNvPr>
          <p:cNvCxnSpPr/>
          <p:nvPr/>
        </p:nvCxnSpPr>
        <p:spPr>
          <a:xfrm>
            <a:off x="7439891" y="1990866"/>
            <a:ext cx="0" cy="5242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4B2B02B-20A4-BD87-52B6-738E045523FB}"/>
              </a:ext>
            </a:extLst>
          </p:cNvPr>
          <p:cNvCxnSpPr/>
          <p:nvPr/>
        </p:nvCxnSpPr>
        <p:spPr>
          <a:xfrm>
            <a:off x="8086437" y="1955023"/>
            <a:ext cx="0" cy="5242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A45233A-2A93-7DDE-656C-21E24CB3C3AD}"/>
              </a:ext>
            </a:extLst>
          </p:cNvPr>
          <p:cNvCxnSpPr/>
          <p:nvPr/>
        </p:nvCxnSpPr>
        <p:spPr>
          <a:xfrm>
            <a:off x="8732982" y="1955023"/>
            <a:ext cx="0" cy="5242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B97285B2-1D45-7FCE-18FC-BB1CB26A4DB0}"/>
              </a:ext>
            </a:extLst>
          </p:cNvPr>
          <p:cNvCxnSpPr/>
          <p:nvPr/>
        </p:nvCxnSpPr>
        <p:spPr>
          <a:xfrm>
            <a:off x="9370290" y="1955023"/>
            <a:ext cx="0" cy="5242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ADBB0DD-FF13-DD2C-B42C-D596AFA6ADC4}"/>
              </a:ext>
            </a:extLst>
          </p:cNvPr>
          <p:cNvCxnSpPr/>
          <p:nvPr/>
        </p:nvCxnSpPr>
        <p:spPr>
          <a:xfrm>
            <a:off x="10035309" y="1975879"/>
            <a:ext cx="0" cy="5242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71C72864-42AC-5C36-E326-7B586A21D07E}"/>
              </a:ext>
            </a:extLst>
          </p:cNvPr>
          <p:cNvCxnSpPr/>
          <p:nvPr/>
        </p:nvCxnSpPr>
        <p:spPr>
          <a:xfrm>
            <a:off x="6770255" y="2817930"/>
            <a:ext cx="0" cy="5242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A59AF04-D51A-2084-CBF8-FB83F007A99E}"/>
              </a:ext>
            </a:extLst>
          </p:cNvPr>
          <p:cNvCxnSpPr/>
          <p:nvPr/>
        </p:nvCxnSpPr>
        <p:spPr>
          <a:xfrm>
            <a:off x="7449128" y="2793064"/>
            <a:ext cx="0" cy="5242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ABA3A2B-E67D-C143-85A0-3CC4A89855AF}"/>
              </a:ext>
            </a:extLst>
          </p:cNvPr>
          <p:cNvCxnSpPr/>
          <p:nvPr/>
        </p:nvCxnSpPr>
        <p:spPr>
          <a:xfrm>
            <a:off x="8095674" y="2757221"/>
            <a:ext cx="0" cy="5242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66653E1B-A08E-A750-8B98-7EF193A7CA2E}"/>
              </a:ext>
            </a:extLst>
          </p:cNvPr>
          <p:cNvCxnSpPr/>
          <p:nvPr/>
        </p:nvCxnSpPr>
        <p:spPr>
          <a:xfrm>
            <a:off x="8742219" y="2757221"/>
            <a:ext cx="0" cy="5242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CA2985F1-433C-B76C-D6AE-F85092C1F1AA}"/>
              </a:ext>
            </a:extLst>
          </p:cNvPr>
          <p:cNvCxnSpPr/>
          <p:nvPr/>
        </p:nvCxnSpPr>
        <p:spPr>
          <a:xfrm>
            <a:off x="9379527" y="2757221"/>
            <a:ext cx="0" cy="5242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2A1ED416-A649-FC20-8C04-C477DD336151}"/>
              </a:ext>
            </a:extLst>
          </p:cNvPr>
          <p:cNvCxnSpPr/>
          <p:nvPr/>
        </p:nvCxnSpPr>
        <p:spPr>
          <a:xfrm>
            <a:off x="10044546" y="2778077"/>
            <a:ext cx="0" cy="5242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F78F80F0-408C-9E18-9799-EE90E1D82C13}"/>
              </a:ext>
            </a:extLst>
          </p:cNvPr>
          <p:cNvSpPr txBox="1"/>
          <p:nvPr/>
        </p:nvSpPr>
        <p:spPr>
          <a:xfrm>
            <a:off x="6292435" y="1914463"/>
            <a:ext cx="23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4F7161B-5611-5B17-BD72-36E82F71DC6F}"/>
              </a:ext>
            </a:extLst>
          </p:cNvPr>
          <p:cNvSpPr txBox="1"/>
          <p:nvPr/>
        </p:nvSpPr>
        <p:spPr>
          <a:xfrm>
            <a:off x="6294860" y="2714739"/>
            <a:ext cx="23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61E16D4-ED44-9070-8E3A-BF453936B0F5}"/>
              </a:ext>
            </a:extLst>
          </p:cNvPr>
          <p:cNvSpPr txBox="1"/>
          <p:nvPr/>
        </p:nvSpPr>
        <p:spPr>
          <a:xfrm>
            <a:off x="6962186" y="1908534"/>
            <a:ext cx="23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E1ED8F7-38C8-1D92-7B26-1F8B0DDB5298}"/>
              </a:ext>
            </a:extLst>
          </p:cNvPr>
          <p:cNvSpPr txBox="1"/>
          <p:nvPr/>
        </p:nvSpPr>
        <p:spPr>
          <a:xfrm>
            <a:off x="6986043" y="2699109"/>
            <a:ext cx="23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0C4BE9E-ECDD-E91A-FF8F-3A25633C1A15}"/>
              </a:ext>
            </a:extLst>
          </p:cNvPr>
          <p:cNvSpPr txBox="1"/>
          <p:nvPr/>
        </p:nvSpPr>
        <p:spPr>
          <a:xfrm>
            <a:off x="7642458" y="1946041"/>
            <a:ext cx="23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4A7A2E2-A44A-041A-EFDE-900582C21046}"/>
              </a:ext>
            </a:extLst>
          </p:cNvPr>
          <p:cNvSpPr txBox="1"/>
          <p:nvPr/>
        </p:nvSpPr>
        <p:spPr>
          <a:xfrm>
            <a:off x="7645675" y="2699109"/>
            <a:ext cx="23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DF73592-C75D-07D3-9752-FBE84958D8A0}"/>
              </a:ext>
            </a:extLst>
          </p:cNvPr>
          <p:cNvSpPr txBox="1"/>
          <p:nvPr/>
        </p:nvSpPr>
        <p:spPr>
          <a:xfrm>
            <a:off x="8274199" y="1923445"/>
            <a:ext cx="23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8CF284B-7E5F-703C-E5E9-D153B439EACE}"/>
              </a:ext>
            </a:extLst>
          </p:cNvPr>
          <p:cNvSpPr txBox="1"/>
          <p:nvPr/>
        </p:nvSpPr>
        <p:spPr>
          <a:xfrm>
            <a:off x="8312096" y="2700990"/>
            <a:ext cx="23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3C8E2603-D337-D424-4E0F-3CB1AE2499A6}"/>
              </a:ext>
            </a:extLst>
          </p:cNvPr>
          <p:cNvSpPr txBox="1"/>
          <p:nvPr/>
        </p:nvSpPr>
        <p:spPr>
          <a:xfrm>
            <a:off x="8929911" y="1940811"/>
            <a:ext cx="23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ACB8BAAE-C776-FB24-A313-3F940AC06999}"/>
              </a:ext>
            </a:extLst>
          </p:cNvPr>
          <p:cNvSpPr txBox="1"/>
          <p:nvPr/>
        </p:nvSpPr>
        <p:spPr>
          <a:xfrm>
            <a:off x="8934914" y="2714739"/>
            <a:ext cx="23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D28C2D4B-8573-8977-F3C1-0FB7348596C9}"/>
              </a:ext>
            </a:extLst>
          </p:cNvPr>
          <p:cNvSpPr txBox="1"/>
          <p:nvPr/>
        </p:nvSpPr>
        <p:spPr>
          <a:xfrm>
            <a:off x="6144703" y="2217157"/>
            <a:ext cx="63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3,60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50E1FEFC-EF58-B5C9-1BEF-58ED7210BAAB}"/>
              </a:ext>
            </a:extLst>
          </p:cNvPr>
          <p:cNvSpPr txBox="1"/>
          <p:nvPr/>
        </p:nvSpPr>
        <p:spPr>
          <a:xfrm>
            <a:off x="6751218" y="2230824"/>
            <a:ext cx="71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13,10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284E818D-BE24-CDC8-FE59-D171F8C42ECE}"/>
              </a:ext>
            </a:extLst>
          </p:cNvPr>
          <p:cNvSpPr txBox="1"/>
          <p:nvPr/>
        </p:nvSpPr>
        <p:spPr>
          <a:xfrm>
            <a:off x="7421521" y="2225911"/>
            <a:ext cx="71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22,60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6BD04F3-B947-3BD8-13D6-15DC179AD9A6}"/>
              </a:ext>
            </a:extLst>
          </p:cNvPr>
          <p:cNvSpPr txBox="1"/>
          <p:nvPr/>
        </p:nvSpPr>
        <p:spPr>
          <a:xfrm>
            <a:off x="8067606" y="2209380"/>
            <a:ext cx="71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32,10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308A1E13-D0A8-58C3-B932-3CB8EA7DC2D8}"/>
              </a:ext>
            </a:extLst>
          </p:cNvPr>
          <p:cNvSpPr txBox="1"/>
          <p:nvPr/>
        </p:nvSpPr>
        <p:spPr>
          <a:xfrm>
            <a:off x="8689459" y="2244105"/>
            <a:ext cx="71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41,60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DB91AF14-5D9B-68EC-458E-B40A4E2FCDBE}"/>
              </a:ext>
            </a:extLst>
          </p:cNvPr>
          <p:cNvSpPr txBox="1"/>
          <p:nvPr/>
        </p:nvSpPr>
        <p:spPr>
          <a:xfrm>
            <a:off x="6110904" y="3040211"/>
            <a:ext cx="71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4,80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647D9609-A47A-5836-34C3-9CC0EAB10956}"/>
              </a:ext>
            </a:extLst>
          </p:cNvPr>
          <p:cNvSpPr txBox="1"/>
          <p:nvPr/>
        </p:nvSpPr>
        <p:spPr>
          <a:xfrm>
            <a:off x="6763679" y="3059522"/>
            <a:ext cx="71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14,0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0619883E-BCBE-8260-283C-43E1968AEB9E}"/>
              </a:ext>
            </a:extLst>
          </p:cNvPr>
          <p:cNvSpPr txBox="1"/>
          <p:nvPr/>
        </p:nvSpPr>
        <p:spPr>
          <a:xfrm>
            <a:off x="7410223" y="3049269"/>
            <a:ext cx="71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23,20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6F5EF3E-E2A0-AD64-C2F4-657604590EA2}"/>
              </a:ext>
            </a:extLst>
          </p:cNvPr>
          <p:cNvSpPr txBox="1"/>
          <p:nvPr/>
        </p:nvSpPr>
        <p:spPr>
          <a:xfrm>
            <a:off x="8067605" y="3013426"/>
            <a:ext cx="71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32,40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886407D5-584E-F592-F87A-1E87786E14C4}"/>
              </a:ext>
            </a:extLst>
          </p:cNvPr>
          <p:cNvSpPr txBox="1"/>
          <p:nvPr/>
        </p:nvSpPr>
        <p:spPr>
          <a:xfrm>
            <a:off x="8702763" y="3031348"/>
            <a:ext cx="71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41,60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E81E4CAD-86D9-95E0-72E4-B93535DC5141}"/>
              </a:ext>
            </a:extLst>
          </p:cNvPr>
          <p:cNvSpPr txBox="1"/>
          <p:nvPr/>
        </p:nvSpPr>
        <p:spPr>
          <a:xfrm>
            <a:off x="5008173" y="3861666"/>
            <a:ext cx="567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Bij 8 uur verdienen zij €41,60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B2D9A994-0430-1AE9-5625-74AD4780265D}"/>
              </a:ext>
            </a:extLst>
          </p:cNvPr>
          <p:cNvSpPr txBox="1"/>
          <p:nvPr/>
        </p:nvSpPr>
        <p:spPr>
          <a:xfrm>
            <a:off x="4962111" y="3397340"/>
            <a:ext cx="528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Dus bij 8 uur krijg je hetzelfde bedrag. 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EBD23B8E-10E7-097D-85B1-68580EB6F3B4}"/>
              </a:ext>
            </a:extLst>
          </p:cNvPr>
          <p:cNvSpPr txBox="1"/>
          <p:nvPr/>
        </p:nvSpPr>
        <p:spPr>
          <a:xfrm>
            <a:off x="4957992" y="4406086"/>
            <a:ext cx="567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Amin</a:t>
            </a:r>
            <a:r>
              <a:rPr lang="nl-NL" dirty="0">
                <a:solidFill>
                  <a:srgbClr val="FF0000"/>
                </a:solidFill>
              </a:rPr>
              <a:t> : 3,60 + 4,75 x 20 = 98,6 euro 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FD36B3D3-FA1C-4A7F-FCC4-E29037A11904}"/>
              </a:ext>
            </a:extLst>
          </p:cNvPr>
          <p:cNvSpPr txBox="1"/>
          <p:nvPr/>
        </p:nvSpPr>
        <p:spPr>
          <a:xfrm>
            <a:off x="4957992" y="4674149"/>
            <a:ext cx="567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Anke : 4,80 + 4,60 x 20 = 96,80 euro 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3E34B8C0-44D5-DF89-9D12-C44EC86CD7EC}"/>
              </a:ext>
            </a:extLst>
          </p:cNvPr>
          <p:cNvSpPr txBox="1"/>
          <p:nvPr/>
        </p:nvSpPr>
        <p:spPr>
          <a:xfrm>
            <a:off x="4939301" y="4937396"/>
            <a:ext cx="567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Dus </a:t>
            </a:r>
            <a:r>
              <a:rPr lang="nl-NL" dirty="0" err="1">
                <a:solidFill>
                  <a:srgbClr val="FF0000"/>
                </a:solidFill>
              </a:rPr>
              <a:t>Amin</a:t>
            </a:r>
            <a:r>
              <a:rPr lang="nl-NL" dirty="0">
                <a:solidFill>
                  <a:srgbClr val="FF0000"/>
                </a:solidFill>
              </a:rPr>
              <a:t> verdiend het meest. 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1CF2FBC5-DF97-3853-C41B-D65B130E24FD}"/>
              </a:ext>
            </a:extLst>
          </p:cNvPr>
          <p:cNvSpPr txBox="1"/>
          <p:nvPr/>
        </p:nvSpPr>
        <p:spPr>
          <a:xfrm>
            <a:off x="5008173" y="5425463"/>
            <a:ext cx="567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98,60 – 96,80 = 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1F1BBE64-B02D-4298-5FD2-38D3D939BC28}"/>
              </a:ext>
            </a:extLst>
          </p:cNvPr>
          <p:cNvSpPr txBox="1"/>
          <p:nvPr/>
        </p:nvSpPr>
        <p:spPr>
          <a:xfrm>
            <a:off x="6577474" y="5425463"/>
            <a:ext cx="567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1,80 euro verschil 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385C2490-B67D-58CD-92C8-0B1777FE7E74}"/>
              </a:ext>
            </a:extLst>
          </p:cNvPr>
          <p:cNvSpPr txBox="1"/>
          <p:nvPr/>
        </p:nvSpPr>
        <p:spPr>
          <a:xfrm>
            <a:off x="701964" y="3583709"/>
            <a:ext cx="3223491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Doel vergelijken: </a:t>
            </a:r>
          </a:p>
          <a:p>
            <a:r>
              <a:rPr lang="nl-NL" dirty="0"/>
              <a:t>Je vergelijkt de antwoorden van twee formules met elkaar en beantwoord er vragen over. </a:t>
            </a:r>
          </a:p>
        </p:txBody>
      </p: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114</Words>
  <Application>Microsoft Office PowerPoint</Application>
  <PresentationFormat>Breedbeeld</PresentationFormat>
  <Paragraphs>41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Gill Sans MT</vt:lpstr>
      <vt:lpstr>Galerie</vt:lpstr>
      <vt:lpstr>Oplossen met tabellen</vt:lpstr>
      <vt:lpstr>Voorbeeld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2022-09-08T08:30:33Z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