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1" r:id="rId7"/>
    <p:sldId id="260" r:id="rId8"/>
    <p:sldId id="258" r:id="rId9"/>
    <p:sldId id="262" r:id="rId10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DEBE6-0A5B-4446-B066-E750DBBD5842}" v="455" dt="2023-10-06T09:19:53.619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>
        <p:scale>
          <a:sx n="75" d="100"/>
          <a:sy n="75" d="100"/>
        </p:scale>
        <p:origin x="413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6-10-2023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6-10-2023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6081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44598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6-10-2023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400" dirty="0"/>
              <a:t>Optellen en </a:t>
            </a:r>
            <a:br>
              <a:rPr lang="nl-NL" sz="4400" dirty="0"/>
            </a:br>
            <a:r>
              <a:rPr lang="nl-NL" sz="4400" dirty="0"/>
              <a:t>aftrekken 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6" name="Afbeelding 5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09A2254B-F66E-AE60-529E-40AA2FFACF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8747">
            <a:off x="7259783" y="794971"/>
            <a:ext cx="4721801" cy="47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De getallenlijn in het klein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90BC91-2D6A-40D0-5F09-4118BFC51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633" y="355600"/>
            <a:ext cx="1943797" cy="61468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093339E-BCB0-72A2-9055-8ACD2608BF9D}"/>
              </a:ext>
            </a:extLst>
          </p:cNvPr>
          <p:cNvSpPr txBox="1"/>
          <p:nvPr/>
        </p:nvSpPr>
        <p:spPr>
          <a:xfrm>
            <a:off x="1294362" y="1853754"/>
            <a:ext cx="6427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Pak blz. 85 in het wiskunde boek erbij + je wiskunde schrift.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EEFA4FD-14DC-612D-18EC-C5B5D95B7F3A}"/>
              </a:ext>
            </a:extLst>
          </p:cNvPr>
          <p:cNvSpPr txBox="1"/>
          <p:nvPr/>
        </p:nvSpPr>
        <p:spPr>
          <a:xfrm>
            <a:off x="1294362" y="2407920"/>
            <a:ext cx="5761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Schrijf bovenaan de </a:t>
            </a:r>
            <a:r>
              <a:rPr lang="nl-NL" sz="2000" dirty="0" err="1"/>
              <a:t>blz</a:t>
            </a:r>
            <a:r>
              <a:rPr lang="nl-NL" sz="2000" dirty="0"/>
              <a:t> in je schrift :  H2.2 Kladblaadje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E85F1C3-2F5A-F32D-3781-F1692B6B79EF}"/>
              </a:ext>
            </a:extLst>
          </p:cNvPr>
          <p:cNvSpPr txBox="1"/>
          <p:nvPr/>
        </p:nvSpPr>
        <p:spPr>
          <a:xfrm>
            <a:off x="1294362" y="2950644"/>
            <a:ext cx="4893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Lees testopgave A – wat moet je uitrekenen? 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6BC25DE-A194-3781-14D4-F80701DBF354}"/>
              </a:ext>
            </a:extLst>
          </p:cNvPr>
          <p:cNvCxnSpPr/>
          <p:nvPr/>
        </p:nvCxnSpPr>
        <p:spPr>
          <a:xfrm>
            <a:off x="9225280" y="985520"/>
            <a:ext cx="0" cy="303784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01DB22C7-5CB5-B2B3-01E3-5A2EA91FD63A}"/>
              </a:ext>
            </a:extLst>
          </p:cNvPr>
          <p:cNvCxnSpPr/>
          <p:nvPr/>
        </p:nvCxnSpPr>
        <p:spPr>
          <a:xfrm>
            <a:off x="8991600" y="2808030"/>
            <a:ext cx="526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E8645768-5212-495E-D515-8D704DD6258D}"/>
              </a:ext>
            </a:extLst>
          </p:cNvPr>
          <p:cNvSpPr txBox="1"/>
          <p:nvPr/>
        </p:nvSpPr>
        <p:spPr>
          <a:xfrm>
            <a:off x="9557773" y="26233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5AEA924-6203-7D6C-2DE6-3A9901AECBC6}"/>
              </a:ext>
            </a:extLst>
          </p:cNvPr>
          <p:cNvCxnSpPr/>
          <p:nvPr/>
        </p:nvCxnSpPr>
        <p:spPr>
          <a:xfrm>
            <a:off x="8961120" y="3702110"/>
            <a:ext cx="526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9ED1EA4-6B55-2825-4E1E-1D58D76481F0}"/>
              </a:ext>
            </a:extLst>
          </p:cNvPr>
          <p:cNvCxnSpPr/>
          <p:nvPr/>
        </p:nvCxnSpPr>
        <p:spPr>
          <a:xfrm>
            <a:off x="8961119" y="1598990"/>
            <a:ext cx="526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BE69F289-46F1-BACB-DE8E-E9C26C900807}"/>
              </a:ext>
            </a:extLst>
          </p:cNvPr>
          <p:cNvSpPr txBox="1"/>
          <p:nvPr/>
        </p:nvSpPr>
        <p:spPr>
          <a:xfrm>
            <a:off x="9602170" y="349597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-7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3E2E3C9-C9C6-B759-8DCE-6F6F78C96D47}"/>
              </a:ext>
            </a:extLst>
          </p:cNvPr>
          <p:cNvSpPr txBox="1"/>
          <p:nvPr/>
        </p:nvSpPr>
        <p:spPr>
          <a:xfrm>
            <a:off x="9571689" y="1432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FFE31E2-9719-3CC4-DE4F-759D79DC2D07}"/>
              </a:ext>
            </a:extLst>
          </p:cNvPr>
          <p:cNvSpPr txBox="1"/>
          <p:nvPr/>
        </p:nvSpPr>
        <p:spPr>
          <a:xfrm>
            <a:off x="1282288" y="3429000"/>
            <a:ext cx="5742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Hoe warm is het op thermometer 1 ? Schrijf dat op.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4B098CD-BD2A-C872-CB02-A4C5D5EAB3FF}"/>
              </a:ext>
            </a:extLst>
          </p:cNvPr>
          <p:cNvSpPr txBox="1"/>
          <p:nvPr/>
        </p:nvSpPr>
        <p:spPr>
          <a:xfrm>
            <a:off x="1294362" y="3907356"/>
            <a:ext cx="5636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Hoe warm is het op thermometer 2 ? Schrijf dat op. </a:t>
            </a:r>
          </a:p>
        </p:txBody>
      </p:sp>
      <p:sp>
        <p:nvSpPr>
          <p:cNvPr id="24" name="Pijl: gekromd omhoog 23">
            <a:extLst>
              <a:ext uri="{FF2B5EF4-FFF2-40B4-BE49-F238E27FC236}">
                <a16:creationId xmlns:a16="http://schemas.microsoft.com/office/drawing/2014/main" id="{B12FE049-B9D1-2861-211E-AFE84E9700E6}"/>
              </a:ext>
            </a:extLst>
          </p:cNvPr>
          <p:cNvSpPr/>
          <p:nvPr/>
        </p:nvSpPr>
        <p:spPr>
          <a:xfrm rot="15923095">
            <a:off x="9906613" y="2770592"/>
            <a:ext cx="1114694" cy="751840"/>
          </a:xfrm>
          <a:prstGeom prst="curvedUp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6815590-0191-32E5-4B15-079BF871B701}"/>
              </a:ext>
            </a:extLst>
          </p:cNvPr>
          <p:cNvSpPr txBox="1"/>
          <p:nvPr/>
        </p:nvSpPr>
        <p:spPr>
          <a:xfrm>
            <a:off x="10931551" y="2946457"/>
            <a:ext cx="1182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7 stappen</a:t>
            </a:r>
          </a:p>
        </p:txBody>
      </p:sp>
      <p:sp>
        <p:nvSpPr>
          <p:cNvPr id="26" name="Pijl: gekromd omhoog 25">
            <a:extLst>
              <a:ext uri="{FF2B5EF4-FFF2-40B4-BE49-F238E27FC236}">
                <a16:creationId xmlns:a16="http://schemas.microsoft.com/office/drawing/2014/main" id="{82730F92-2CF1-0002-F9AB-54A67D653BB7}"/>
              </a:ext>
            </a:extLst>
          </p:cNvPr>
          <p:cNvSpPr/>
          <p:nvPr/>
        </p:nvSpPr>
        <p:spPr>
          <a:xfrm rot="15923095">
            <a:off x="9887894" y="1676069"/>
            <a:ext cx="1114694" cy="751840"/>
          </a:xfrm>
          <a:prstGeom prst="curvedUp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027C570-3990-FDC6-E581-F7FC7EC8612A}"/>
              </a:ext>
            </a:extLst>
          </p:cNvPr>
          <p:cNvSpPr txBox="1"/>
          <p:nvPr/>
        </p:nvSpPr>
        <p:spPr>
          <a:xfrm>
            <a:off x="10931551" y="1853754"/>
            <a:ext cx="1182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8 stappen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C9DD0C9-7B39-D371-3A00-AA10B84CF032}"/>
              </a:ext>
            </a:extLst>
          </p:cNvPr>
          <p:cNvSpPr txBox="1"/>
          <p:nvPr/>
        </p:nvSpPr>
        <p:spPr>
          <a:xfrm>
            <a:off x="8757920" y="4917440"/>
            <a:ext cx="143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 + 7 = 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872055EF-85FF-82A2-36EE-67B5B11DB44E}"/>
              </a:ext>
            </a:extLst>
          </p:cNvPr>
          <p:cNvSpPr txBox="1"/>
          <p:nvPr/>
        </p:nvSpPr>
        <p:spPr>
          <a:xfrm>
            <a:off x="9578101" y="4908206"/>
            <a:ext cx="143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8" grpId="0"/>
      <p:bldP spid="19" grpId="0"/>
      <p:bldP spid="20" grpId="0"/>
      <p:bldP spid="22" grpId="0"/>
      <p:bldP spid="24" grpId="0" animBg="1"/>
      <p:bldP spid="25" grpId="0"/>
      <p:bldP spid="26" grpId="0" animBg="1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De getallenlijn in het klein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90BC91-2D6A-40D0-5F09-4118BFC51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633" y="355600"/>
            <a:ext cx="1943797" cy="61468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E85F1C3-2F5A-F32D-3781-F1692B6B79EF}"/>
              </a:ext>
            </a:extLst>
          </p:cNvPr>
          <p:cNvSpPr txBox="1"/>
          <p:nvPr/>
        </p:nvSpPr>
        <p:spPr>
          <a:xfrm>
            <a:off x="1294362" y="2950644"/>
            <a:ext cx="4893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Lees testopgave B – wat moet je uitrekenen? 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6BC25DE-A194-3781-14D4-F80701DBF354}"/>
              </a:ext>
            </a:extLst>
          </p:cNvPr>
          <p:cNvCxnSpPr/>
          <p:nvPr/>
        </p:nvCxnSpPr>
        <p:spPr>
          <a:xfrm>
            <a:off x="9225280" y="985520"/>
            <a:ext cx="0" cy="303784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01DB22C7-5CB5-B2B3-01E3-5A2EA91FD63A}"/>
              </a:ext>
            </a:extLst>
          </p:cNvPr>
          <p:cNvCxnSpPr/>
          <p:nvPr/>
        </p:nvCxnSpPr>
        <p:spPr>
          <a:xfrm>
            <a:off x="8991600" y="2808030"/>
            <a:ext cx="526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E8645768-5212-495E-D515-8D704DD6258D}"/>
              </a:ext>
            </a:extLst>
          </p:cNvPr>
          <p:cNvSpPr txBox="1"/>
          <p:nvPr/>
        </p:nvSpPr>
        <p:spPr>
          <a:xfrm>
            <a:off x="9557773" y="26233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5AEA924-6203-7D6C-2DE6-3A9901AECBC6}"/>
              </a:ext>
            </a:extLst>
          </p:cNvPr>
          <p:cNvCxnSpPr/>
          <p:nvPr/>
        </p:nvCxnSpPr>
        <p:spPr>
          <a:xfrm>
            <a:off x="8961120" y="3702110"/>
            <a:ext cx="526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9ED1EA4-6B55-2825-4E1E-1D58D76481F0}"/>
              </a:ext>
            </a:extLst>
          </p:cNvPr>
          <p:cNvCxnSpPr/>
          <p:nvPr/>
        </p:nvCxnSpPr>
        <p:spPr>
          <a:xfrm>
            <a:off x="8961119" y="1598990"/>
            <a:ext cx="526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BE69F289-46F1-BACB-DE8E-E9C26C900807}"/>
              </a:ext>
            </a:extLst>
          </p:cNvPr>
          <p:cNvSpPr txBox="1"/>
          <p:nvPr/>
        </p:nvSpPr>
        <p:spPr>
          <a:xfrm>
            <a:off x="9602170" y="349597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-15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3E2E3C9-C9C6-B759-8DCE-6F6F78C96D47}"/>
              </a:ext>
            </a:extLst>
          </p:cNvPr>
          <p:cNvSpPr txBox="1"/>
          <p:nvPr/>
        </p:nvSpPr>
        <p:spPr>
          <a:xfrm>
            <a:off x="9571689" y="1432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FFE31E2-9719-3CC4-DE4F-759D79DC2D07}"/>
              </a:ext>
            </a:extLst>
          </p:cNvPr>
          <p:cNvSpPr txBox="1"/>
          <p:nvPr/>
        </p:nvSpPr>
        <p:spPr>
          <a:xfrm>
            <a:off x="1282288" y="3429000"/>
            <a:ext cx="4624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Wat is het koudste getal? Schrijf dat onder.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4B098CD-BD2A-C872-CB02-A4C5D5EAB3FF}"/>
              </a:ext>
            </a:extLst>
          </p:cNvPr>
          <p:cNvSpPr txBox="1"/>
          <p:nvPr/>
        </p:nvSpPr>
        <p:spPr>
          <a:xfrm>
            <a:off x="1294362" y="3907356"/>
            <a:ext cx="4725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Wat is het warmste getal? Schrijf dat boven.</a:t>
            </a:r>
          </a:p>
        </p:txBody>
      </p:sp>
      <p:sp>
        <p:nvSpPr>
          <p:cNvPr id="24" name="Pijl: gekromd omhoog 23">
            <a:extLst>
              <a:ext uri="{FF2B5EF4-FFF2-40B4-BE49-F238E27FC236}">
                <a16:creationId xmlns:a16="http://schemas.microsoft.com/office/drawing/2014/main" id="{B12FE049-B9D1-2861-211E-AFE84E9700E6}"/>
              </a:ext>
            </a:extLst>
          </p:cNvPr>
          <p:cNvSpPr/>
          <p:nvPr/>
        </p:nvSpPr>
        <p:spPr>
          <a:xfrm rot="15923095">
            <a:off x="9906613" y="2770592"/>
            <a:ext cx="1114694" cy="751840"/>
          </a:xfrm>
          <a:prstGeom prst="curvedUp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6815590-0191-32E5-4B15-079BF871B701}"/>
              </a:ext>
            </a:extLst>
          </p:cNvPr>
          <p:cNvSpPr txBox="1"/>
          <p:nvPr/>
        </p:nvSpPr>
        <p:spPr>
          <a:xfrm>
            <a:off x="10931551" y="2946457"/>
            <a:ext cx="1310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15 stappen</a:t>
            </a:r>
          </a:p>
        </p:txBody>
      </p:sp>
      <p:sp>
        <p:nvSpPr>
          <p:cNvPr id="26" name="Pijl: gekromd omhoog 25">
            <a:extLst>
              <a:ext uri="{FF2B5EF4-FFF2-40B4-BE49-F238E27FC236}">
                <a16:creationId xmlns:a16="http://schemas.microsoft.com/office/drawing/2014/main" id="{82730F92-2CF1-0002-F9AB-54A67D653BB7}"/>
              </a:ext>
            </a:extLst>
          </p:cNvPr>
          <p:cNvSpPr/>
          <p:nvPr/>
        </p:nvSpPr>
        <p:spPr>
          <a:xfrm rot="15923095">
            <a:off x="9887894" y="1676069"/>
            <a:ext cx="1114694" cy="751840"/>
          </a:xfrm>
          <a:prstGeom prst="curvedUp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027C570-3990-FDC6-E581-F7FC7EC8612A}"/>
              </a:ext>
            </a:extLst>
          </p:cNvPr>
          <p:cNvSpPr txBox="1"/>
          <p:nvPr/>
        </p:nvSpPr>
        <p:spPr>
          <a:xfrm>
            <a:off x="10931551" y="1853754"/>
            <a:ext cx="1182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4 stappen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C9DD0C9-7B39-D371-3A00-AA10B84CF032}"/>
              </a:ext>
            </a:extLst>
          </p:cNvPr>
          <p:cNvSpPr txBox="1"/>
          <p:nvPr/>
        </p:nvSpPr>
        <p:spPr>
          <a:xfrm>
            <a:off x="8757920" y="4917440"/>
            <a:ext cx="143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15 + 4 =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872055EF-85FF-82A2-36EE-67B5B11DB44E}"/>
              </a:ext>
            </a:extLst>
          </p:cNvPr>
          <p:cNvSpPr txBox="1"/>
          <p:nvPr/>
        </p:nvSpPr>
        <p:spPr>
          <a:xfrm>
            <a:off x="9707814" y="4912139"/>
            <a:ext cx="143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7520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8" grpId="0"/>
      <p:bldP spid="19" grpId="0"/>
      <p:bldP spid="20" grpId="0"/>
      <p:bldP spid="22" grpId="0"/>
      <p:bldP spid="24" grpId="0" animBg="1"/>
      <p:bldP spid="25" grpId="0"/>
      <p:bldP spid="26" grpId="0" animBg="1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De getallenlijn in het klein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90BC91-2D6A-40D0-5F09-4118BFC51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633" y="355600"/>
            <a:ext cx="1943797" cy="61468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E85F1C3-2F5A-F32D-3781-F1692B6B79EF}"/>
              </a:ext>
            </a:extLst>
          </p:cNvPr>
          <p:cNvSpPr txBox="1"/>
          <p:nvPr/>
        </p:nvSpPr>
        <p:spPr>
          <a:xfrm>
            <a:off x="1294362" y="2950644"/>
            <a:ext cx="4893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Lees testopgave C – wat moet je uitrekenen? 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6BC25DE-A194-3781-14D4-F80701DBF354}"/>
              </a:ext>
            </a:extLst>
          </p:cNvPr>
          <p:cNvCxnSpPr/>
          <p:nvPr/>
        </p:nvCxnSpPr>
        <p:spPr>
          <a:xfrm>
            <a:off x="9225280" y="985520"/>
            <a:ext cx="0" cy="303784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01DB22C7-5CB5-B2B3-01E3-5A2EA91FD63A}"/>
              </a:ext>
            </a:extLst>
          </p:cNvPr>
          <p:cNvCxnSpPr/>
          <p:nvPr/>
        </p:nvCxnSpPr>
        <p:spPr>
          <a:xfrm>
            <a:off x="8991600" y="2808030"/>
            <a:ext cx="526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E8645768-5212-495E-D515-8D704DD6258D}"/>
              </a:ext>
            </a:extLst>
          </p:cNvPr>
          <p:cNvSpPr txBox="1"/>
          <p:nvPr/>
        </p:nvSpPr>
        <p:spPr>
          <a:xfrm>
            <a:off x="9557773" y="26233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5AEA924-6203-7D6C-2DE6-3A9901AECBC6}"/>
              </a:ext>
            </a:extLst>
          </p:cNvPr>
          <p:cNvCxnSpPr/>
          <p:nvPr/>
        </p:nvCxnSpPr>
        <p:spPr>
          <a:xfrm>
            <a:off x="8961120" y="3702110"/>
            <a:ext cx="526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9ED1EA4-6B55-2825-4E1E-1D58D76481F0}"/>
              </a:ext>
            </a:extLst>
          </p:cNvPr>
          <p:cNvCxnSpPr/>
          <p:nvPr/>
        </p:nvCxnSpPr>
        <p:spPr>
          <a:xfrm>
            <a:off x="8961119" y="1598990"/>
            <a:ext cx="526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BE69F289-46F1-BACB-DE8E-E9C26C900807}"/>
              </a:ext>
            </a:extLst>
          </p:cNvPr>
          <p:cNvSpPr txBox="1"/>
          <p:nvPr/>
        </p:nvSpPr>
        <p:spPr>
          <a:xfrm>
            <a:off x="9602170" y="349597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-3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3E2E3C9-C9C6-B759-8DCE-6F6F78C96D47}"/>
              </a:ext>
            </a:extLst>
          </p:cNvPr>
          <p:cNvSpPr txBox="1"/>
          <p:nvPr/>
        </p:nvSpPr>
        <p:spPr>
          <a:xfrm>
            <a:off x="9571689" y="1432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FFE31E2-9719-3CC4-DE4F-759D79DC2D07}"/>
              </a:ext>
            </a:extLst>
          </p:cNvPr>
          <p:cNvSpPr txBox="1"/>
          <p:nvPr/>
        </p:nvSpPr>
        <p:spPr>
          <a:xfrm>
            <a:off x="1282288" y="3429000"/>
            <a:ext cx="4624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Wat is het koudste getal? Schrijf dat onder.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4B098CD-BD2A-C872-CB02-A4C5D5EAB3FF}"/>
              </a:ext>
            </a:extLst>
          </p:cNvPr>
          <p:cNvSpPr txBox="1"/>
          <p:nvPr/>
        </p:nvSpPr>
        <p:spPr>
          <a:xfrm>
            <a:off x="1294362" y="3907356"/>
            <a:ext cx="4725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Wat is het warmste getal? Schrijf dat boven.</a:t>
            </a:r>
          </a:p>
        </p:txBody>
      </p:sp>
      <p:sp>
        <p:nvSpPr>
          <p:cNvPr id="24" name="Pijl: gekromd omhoog 23">
            <a:extLst>
              <a:ext uri="{FF2B5EF4-FFF2-40B4-BE49-F238E27FC236}">
                <a16:creationId xmlns:a16="http://schemas.microsoft.com/office/drawing/2014/main" id="{B12FE049-B9D1-2861-211E-AFE84E9700E6}"/>
              </a:ext>
            </a:extLst>
          </p:cNvPr>
          <p:cNvSpPr/>
          <p:nvPr/>
        </p:nvSpPr>
        <p:spPr>
          <a:xfrm rot="15923095">
            <a:off x="9906613" y="2770592"/>
            <a:ext cx="1114694" cy="751840"/>
          </a:xfrm>
          <a:prstGeom prst="curvedUp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6815590-0191-32E5-4B15-079BF871B701}"/>
              </a:ext>
            </a:extLst>
          </p:cNvPr>
          <p:cNvSpPr txBox="1"/>
          <p:nvPr/>
        </p:nvSpPr>
        <p:spPr>
          <a:xfrm>
            <a:off x="10931551" y="2946457"/>
            <a:ext cx="1182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3 stappen</a:t>
            </a:r>
          </a:p>
        </p:txBody>
      </p:sp>
      <p:sp>
        <p:nvSpPr>
          <p:cNvPr id="26" name="Pijl: gekromd omhoog 25">
            <a:extLst>
              <a:ext uri="{FF2B5EF4-FFF2-40B4-BE49-F238E27FC236}">
                <a16:creationId xmlns:a16="http://schemas.microsoft.com/office/drawing/2014/main" id="{82730F92-2CF1-0002-F9AB-54A67D653BB7}"/>
              </a:ext>
            </a:extLst>
          </p:cNvPr>
          <p:cNvSpPr/>
          <p:nvPr/>
        </p:nvSpPr>
        <p:spPr>
          <a:xfrm rot="15923095">
            <a:off x="9887894" y="1676069"/>
            <a:ext cx="1114694" cy="751840"/>
          </a:xfrm>
          <a:prstGeom prst="curvedUp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027C570-3990-FDC6-E581-F7FC7EC8612A}"/>
              </a:ext>
            </a:extLst>
          </p:cNvPr>
          <p:cNvSpPr txBox="1"/>
          <p:nvPr/>
        </p:nvSpPr>
        <p:spPr>
          <a:xfrm>
            <a:off x="10931551" y="1853754"/>
            <a:ext cx="1182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3 stappen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C9DD0C9-7B39-D371-3A00-AA10B84CF032}"/>
              </a:ext>
            </a:extLst>
          </p:cNvPr>
          <p:cNvSpPr txBox="1"/>
          <p:nvPr/>
        </p:nvSpPr>
        <p:spPr>
          <a:xfrm>
            <a:off x="8757920" y="4917440"/>
            <a:ext cx="143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 + 3 = 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872055EF-85FF-82A2-36EE-67B5B11DB44E}"/>
              </a:ext>
            </a:extLst>
          </p:cNvPr>
          <p:cNvSpPr txBox="1"/>
          <p:nvPr/>
        </p:nvSpPr>
        <p:spPr>
          <a:xfrm>
            <a:off x="9707814" y="4912139"/>
            <a:ext cx="143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318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8" grpId="0"/>
      <p:bldP spid="19" grpId="0"/>
      <p:bldP spid="20" grpId="0"/>
      <p:bldP spid="22" grpId="0"/>
      <p:bldP spid="24" grpId="0" animBg="1"/>
      <p:bldP spid="25" grpId="0"/>
      <p:bldP spid="26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Sommen met negatieve getallen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Pak de getallenlijn in je schrift die jij hebt gemaakt. </a:t>
            </a:r>
          </a:p>
          <a:p>
            <a:pPr lvl="0"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Pak blz. 89 – testopgave </a:t>
            </a:r>
          </a:p>
          <a:p>
            <a:pPr lvl="0" rtl="0"/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5E1ECA-3022-40FF-6B6D-582A84E6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16" y="3059668"/>
            <a:ext cx="9466748" cy="2944319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11BA869-1905-536D-EEF1-1570296B8D88}"/>
              </a:ext>
            </a:extLst>
          </p:cNvPr>
          <p:cNvCxnSpPr>
            <a:cxnSpLocks/>
          </p:cNvCxnSpPr>
          <p:nvPr/>
        </p:nvCxnSpPr>
        <p:spPr>
          <a:xfrm>
            <a:off x="10769600" y="4101937"/>
            <a:ext cx="0" cy="136440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6E2BC858-B0F8-517E-C9EA-DA86817BD23D}"/>
              </a:ext>
            </a:extLst>
          </p:cNvPr>
          <p:cNvCxnSpPr>
            <a:cxnSpLocks/>
          </p:cNvCxnSpPr>
          <p:nvPr/>
        </p:nvCxnSpPr>
        <p:spPr>
          <a:xfrm flipV="1">
            <a:off x="10769600" y="2462680"/>
            <a:ext cx="0" cy="141943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1743A033-664F-C5AF-688F-05F77DD443AB}"/>
              </a:ext>
            </a:extLst>
          </p:cNvPr>
          <p:cNvSpPr txBox="1"/>
          <p:nvPr/>
        </p:nvSpPr>
        <p:spPr>
          <a:xfrm>
            <a:off x="10897637" y="3059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PLUS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B21897F-6803-859D-F68B-02E8DF7D06F1}"/>
              </a:ext>
            </a:extLst>
          </p:cNvPr>
          <p:cNvSpPr txBox="1"/>
          <p:nvPr/>
        </p:nvSpPr>
        <p:spPr>
          <a:xfrm>
            <a:off x="10897637" y="457051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MIN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C79C633-DECA-C2D8-6274-6ECAF6C9154E}"/>
              </a:ext>
            </a:extLst>
          </p:cNvPr>
          <p:cNvSpPr txBox="1"/>
          <p:nvPr/>
        </p:nvSpPr>
        <p:spPr>
          <a:xfrm>
            <a:off x="3098800" y="4108851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86F85BE-2482-0318-CA05-61D2E639FBAD}"/>
              </a:ext>
            </a:extLst>
          </p:cNvPr>
          <p:cNvSpPr txBox="1"/>
          <p:nvPr/>
        </p:nvSpPr>
        <p:spPr>
          <a:xfrm>
            <a:off x="3317770" y="46085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B3E274E-ED70-850A-2706-940925D339DB}"/>
              </a:ext>
            </a:extLst>
          </p:cNvPr>
          <p:cNvSpPr txBox="1"/>
          <p:nvPr/>
        </p:nvSpPr>
        <p:spPr>
          <a:xfrm>
            <a:off x="3041114" y="511764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94A911E-E1D2-AFD5-5CA1-1B4D7AC633BD}"/>
              </a:ext>
            </a:extLst>
          </p:cNvPr>
          <p:cNvSpPr txBox="1"/>
          <p:nvPr/>
        </p:nvSpPr>
        <p:spPr>
          <a:xfrm>
            <a:off x="8655262" y="4108851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F69E2F9-8698-1BE3-1FEE-33BD9AD073CA}"/>
              </a:ext>
            </a:extLst>
          </p:cNvPr>
          <p:cNvSpPr txBox="1"/>
          <p:nvPr/>
        </p:nvSpPr>
        <p:spPr>
          <a:xfrm>
            <a:off x="8535678" y="4655727"/>
            <a:ext cx="81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-15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EB6B19F-3A66-8EF6-7190-0C5244F5D953}"/>
              </a:ext>
            </a:extLst>
          </p:cNvPr>
          <p:cNvSpPr txBox="1"/>
          <p:nvPr/>
        </p:nvSpPr>
        <p:spPr>
          <a:xfrm>
            <a:off x="8778962" y="51176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EF906-BA33-BCCB-DFB9-E1600D28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H2.2 </a:t>
            </a:r>
            <a:br>
              <a:rPr lang="nl-NL" dirty="0"/>
            </a:b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91DA6B7-7A6A-D8A5-2A0A-DB9F2CD6B018}"/>
              </a:ext>
            </a:extLst>
          </p:cNvPr>
          <p:cNvSpPr txBox="1"/>
          <p:nvPr/>
        </p:nvSpPr>
        <p:spPr>
          <a:xfrm>
            <a:off x="1294363" y="2480479"/>
            <a:ext cx="8078430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2800" b="1" i="0" dirty="0">
                <a:solidFill>
                  <a:srgbClr val="000829"/>
                </a:solidFill>
                <a:effectLst/>
                <a:latin typeface="Open Sans" panose="020B0606030504020204" pitchFamily="34" charset="0"/>
              </a:rPr>
              <a:t>Je maakt van deze paragraaf de opdrachten:</a:t>
            </a:r>
          </a:p>
          <a:p>
            <a:pPr algn="l"/>
            <a:r>
              <a:rPr lang="nl-NL" sz="2800" b="1" i="0" dirty="0">
                <a:solidFill>
                  <a:srgbClr val="000829"/>
                </a:solidFill>
                <a:effectLst/>
                <a:latin typeface="Open Sans" panose="020B0606030504020204" pitchFamily="34" charset="0"/>
              </a:rPr>
              <a:t>19 t/m 23 + 30 + 31 + 33 + 34 + 35</a:t>
            </a:r>
          </a:p>
          <a:p>
            <a:pPr algn="l"/>
            <a:br>
              <a:rPr lang="nl-NL" sz="2800" b="1" i="0" dirty="0">
                <a:solidFill>
                  <a:srgbClr val="000829"/>
                </a:solidFill>
                <a:effectLst/>
                <a:latin typeface="Open Sans" panose="020B0606030504020204" pitchFamily="34" charset="0"/>
              </a:rPr>
            </a:br>
            <a:endParaRPr lang="nl-NL" sz="2800" b="1" i="0" dirty="0">
              <a:solidFill>
                <a:srgbClr val="000829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nl-NL" sz="2800" b="1" i="0" dirty="0">
                <a:solidFill>
                  <a:srgbClr val="000829"/>
                </a:solidFill>
                <a:effectLst/>
                <a:latin typeface="Open Sans" panose="020B0606030504020204" pitchFamily="34" charset="0"/>
              </a:rPr>
              <a:t>BONUS : 24 - 32 - 36 - 37 - 38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373900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257</Words>
  <Application>Microsoft Office PowerPoint</Application>
  <PresentationFormat>Breedbeeld</PresentationFormat>
  <Paragraphs>59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Open Sans</vt:lpstr>
      <vt:lpstr>Galerie</vt:lpstr>
      <vt:lpstr>Optellen en  aftrekken </vt:lpstr>
      <vt:lpstr>De getallenlijn in het klein </vt:lpstr>
      <vt:lpstr>De getallenlijn in het klein </vt:lpstr>
      <vt:lpstr>De getallenlijn in het klein </vt:lpstr>
      <vt:lpstr>Sommen met negatieve getallen</vt:lpstr>
      <vt:lpstr>Huiswerk H2.2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2023-10-06T09:20:41Z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