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2" r:id="rId7"/>
    <p:sldId id="261" r:id="rId8"/>
    <p:sldId id="258" r:id="rId9"/>
    <p:sldId id="260" r:id="rId10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E87DB-EE40-427C-9048-7C7B5F855AD6}" v="140" dt="2023-09-29T12:32:44.162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29-9-2023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29-9-2023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29-9-2023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29-9-2023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29-9-2023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29-9-2023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29-9-2023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29-9-2023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29-9-2023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29-9-2023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29-9-2023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29-9-2023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29-9-2023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400" dirty="0"/>
              <a:t>Positieve en negatieve getallen 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6" name="Afbeelding 5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09A2254B-F66E-AE60-529E-40AA2FFACF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8747">
            <a:off x="7259783" y="794971"/>
            <a:ext cx="4721801" cy="47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Positief of negatief?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5D46E07-A54E-0AC3-9108-86E012309254}"/>
              </a:ext>
            </a:extLst>
          </p:cNvPr>
          <p:cNvSpPr txBox="1"/>
          <p:nvPr/>
        </p:nvSpPr>
        <p:spPr>
          <a:xfrm>
            <a:off x="2838450" y="2419350"/>
            <a:ext cx="150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/>
              <a:t>3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9F3823D-F3F3-5336-A442-08BB7AFA9F7D}"/>
              </a:ext>
            </a:extLst>
          </p:cNvPr>
          <p:cNvSpPr txBox="1"/>
          <p:nvPr/>
        </p:nvSpPr>
        <p:spPr>
          <a:xfrm>
            <a:off x="7524750" y="2419350"/>
            <a:ext cx="150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/>
              <a:t>-3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C9B56FD-09CD-D8A2-9B94-B39929B9860F}"/>
              </a:ext>
            </a:extLst>
          </p:cNvPr>
          <p:cNvSpPr txBox="1"/>
          <p:nvPr/>
        </p:nvSpPr>
        <p:spPr>
          <a:xfrm>
            <a:off x="2619374" y="2234684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positief getal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A201624-6CFF-B049-A101-3400E0AF829F}"/>
              </a:ext>
            </a:extLst>
          </p:cNvPr>
          <p:cNvSpPr txBox="1"/>
          <p:nvPr/>
        </p:nvSpPr>
        <p:spPr>
          <a:xfrm>
            <a:off x="7524750" y="2224544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negatief getal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5835CD4-2629-F97A-EA36-D0D9D7F256B9}"/>
              </a:ext>
            </a:extLst>
          </p:cNvPr>
          <p:cNvSpPr txBox="1"/>
          <p:nvPr/>
        </p:nvSpPr>
        <p:spPr>
          <a:xfrm>
            <a:off x="3495674" y="4253985"/>
            <a:ext cx="5200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Bij een </a:t>
            </a:r>
            <a:r>
              <a:rPr lang="nl-NL" dirty="0">
                <a:solidFill>
                  <a:srgbClr val="00B050"/>
                </a:solidFill>
              </a:rPr>
              <a:t>positief </a:t>
            </a:r>
            <a:r>
              <a:rPr lang="nl-NL" dirty="0"/>
              <a:t>getal staat er niks voor het getal. </a:t>
            </a:r>
          </a:p>
          <a:p>
            <a:endParaRPr lang="nl-NL" dirty="0"/>
          </a:p>
          <a:p>
            <a:r>
              <a:rPr lang="nl-NL" dirty="0"/>
              <a:t>Bij een </a:t>
            </a:r>
            <a:r>
              <a:rPr lang="nl-NL" dirty="0">
                <a:solidFill>
                  <a:srgbClr val="B71E42"/>
                </a:solidFill>
              </a:rPr>
              <a:t>negatief</a:t>
            </a:r>
            <a:r>
              <a:rPr lang="nl-NL" dirty="0"/>
              <a:t> getal staat er een MIN voor het getal. 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05E5D-1106-A7B5-F858-DF2BB6F4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Tegenovergestelde  van  …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320BEAA-4464-C3E1-66D9-366870EE75BB}"/>
              </a:ext>
            </a:extLst>
          </p:cNvPr>
          <p:cNvSpPr txBox="1"/>
          <p:nvPr/>
        </p:nvSpPr>
        <p:spPr>
          <a:xfrm>
            <a:off x="1294363" y="2059710"/>
            <a:ext cx="23645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tegenovergestelde van een </a:t>
            </a:r>
            <a:r>
              <a:rPr lang="nl-NL" dirty="0">
                <a:solidFill>
                  <a:srgbClr val="00B050"/>
                </a:solidFill>
              </a:rPr>
              <a:t>positief</a:t>
            </a:r>
            <a:r>
              <a:rPr lang="nl-NL" dirty="0"/>
              <a:t> getal is een </a:t>
            </a:r>
            <a:r>
              <a:rPr lang="nl-NL" dirty="0">
                <a:solidFill>
                  <a:srgbClr val="C00000"/>
                </a:solidFill>
              </a:rPr>
              <a:t>negatief</a:t>
            </a:r>
            <a:r>
              <a:rPr lang="nl-NL" dirty="0"/>
              <a:t> getal.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Het tegenovergestelde van een </a:t>
            </a:r>
            <a:r>
              <a:rPr lang="nl-NL" dirty="0">
                <a:solidFill>
                  <a:srgbClr val="C00000"/>
                </a:solidFill>
              </a:rPr>
              <a:t>negatief</a:t>
            </a:r>
            <a:r>
              <a:rPr lang="nl-NL" dirty="0"/>
              <a:t> getal is een </a:t>
            </a:r>
            <a:r>
              <a:rPr lang="nl-NL" dirty="0">
                <a:solidFill>
                  <a:srgbClr val="00B050"/>
                </a:solidFill>
              </a:rPr>
              <a:t>positief</a:t>
            </a:r>
            <a:r>
              <a:rPr lang="nl-NL" dirty="0"/>
              <a:t> getal.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6CCD266-1CBC-24D0-6D5B-8356718AB8B0}"/>
              </a:ext>
            </a:extLst>
          </p:cNvPr>
          <p:cNvSpPr txBox="1"/>
          <p:nvPr/>
        </p:nvSpPr>
        <p:spPr>
          <a:xfrm>
            <a:off x="5237018" y="2059710"/>
            <a:ext cx="77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36 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0EA2253-C52D-A616-4C10-EB8D34828E82}"/>
              </a:ext>
            </a:extLst>
          </p:cNvPr>
          <p:cNvSpPr txBox="1"/>
          <p:nvPr/>
        </p:nvSpPr>
        <p:spPr>
          <a:xfrm>
            <a:off x="5237017" y="2944325"/>
            <a:ext cx="101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601  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B4839966-AA3A-7801-A415-B7AD77522DAC}"/>
              </a:ext>
            </a:extLst>
          </p:cNvPr>
          <p:cNvCxnSpPr/>
          <p:nvPr/>
        </p:nvCxnSpPr>
        <p:spPr>
          <a:xfrm>
            <a:off x="6456218" y="2364509"/>
            <a:ext cx="12838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D76A117-6764-3077-590E-E4840548A60A}"/>
              </a:ext>
            </a:extLst>
          </p:cNvPr>
          <p:cNvCxnSpPr/>
          <p:nvPr/>
        </p:nvCxnSpPr>
        <p:spPr>
          <a:xfrm>
            <a:off x="6456218" y="3228109"/>
            <a:ext cx="12838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C09304E0-64EF-2F34-9FF7-C676C2F90525}"/>
              </a:ext>
            </a:extLst>
          </p:cNvPr>
          <p:cNvSpPr txBox="1"/>
          <p:nvPr/>
        </p:nvSpPr>
        <p:spPr>
          <a:xfrm>
            <a:off x="8183418" y="2059710"/>
            <a:ext cx="101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-36 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F488336-C0E3-2335-C58F-ADE374E81704}"/>
              </a:ext>
            </a:extLst>
          </p:cNvPr>
          <p:cNvSpPr txBox="1"/>
          <p:nvPr/>
        </p:nvSpPr>
        <p:spPr>
          <a:xfrm>
            <a:off x="8183418" y="2904943"/>
            <a:ext cx="1209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-601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8878996-8F18-6E69-1E96-B3B6EE25B661}"/>
              </a:ext>
            </a:extLst>
          </p:cNvPr>
          <p:cNvSpPr txBox="1"/>
          <p:nvPr/>
        </p:nvSpPr>
        <p:spPr>
          <a:xfrm>
            <a:off x="5200072" y="3828940"/>
            <a:ext cx="101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-12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FDF7700-ACCE-BCB6-91EB-24D752306711}"/>
              </a:ext>
            </a:extLst>
          </p:cNvPr>
          <p:cNvSpPr txBox="1"/>
          <p:nvPr/>
        </p:nvSpPr>
        <p:spPr>
          <a:xfrm>
            <a:off x="5273963" y="4681227"/>
            <a:ext cx="101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-99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E312A66E-BDB3-5126-21AF-9AA68FE7536E}"/>
              </a:ext>
            </a:extLst>
          </p:cNvPr>
          <p:cNvCxnSpPr/>
          <p:nvPr/>
        </p:nvCxnSpPr>
        <p:spPr>
          <a:xfrm>
            <a:off x="6456218" y="4152105"/>
            <a:ext cx="12838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4AC8DD70-44A3-2F0C-86DB-B4B041F3B843}"/>
              </a:ext>
            </a:extLst>
          </p:cNvPr>
          <p:cNvCxnSpPr/>
          <p:nvPr/>
        </p:nvCxnSpPr>
        <p:spPr>
          <a:xfrm>
            <a:off x="6456218" y="5004392"/>
            <a:ext cx="12838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7FD896F3-6576-4DC1-2261-DF52B467784F}"/>
              </a:ext>
            </a:extLst>
          </p:cNvPr>
          <p:cNvSpPr txBox="1"/>
          <p:nvPr/>
        </p:nvSpPr>
        <p:spPr>
          <a:xfrm>
            <a:off x="8377382" y="3828939"/>
            <a:ext cx="101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12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622A7E0-34D4-596E-80D3-D11E3A83BBE7}"/>
              </a:ext>
            </a:extLst>
          </p:cNvPr>
          <p:cNvSpPr txBox="1"/>
          <p:nvPr/>
        </p:nvSpPr>
        <p:spPr>
          <a:xfrm>
            <a:off x="8377382" y="4681227"/>
            <a:ext cx="101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39380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1D866-5365-0813-CEDB-4D68B693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getallen lijn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E4A4800-8A98-B027-5092-10757F8AAB56}"/>
              </a:ext>
            </a:extLst>
          </p:cNvPr>
          <p:cNvSpPr txBox="1"/>
          <p:nvPr/>
        </p:nvSpPr>
        <p:spPr>
          <a:xfrm>
            <a:off x="490799" y="2078181"/>
            <a:ext cx="500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Stap 1 = Pak in je wiskunde schrift een lege pagina.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81B970E-AD44-09C6-61A4-67B810548453}"/>
              </a:ext>
            </a:extLst>
          </p:cNvPr>
          <p:cNvSpPr txBox="1"/>
          <p:nvPr/>
        </p:nvSpPr>
        <p:spPr>
          <a:xfrm>
            <a:off x="490799" y="2671940"/>
            <a:ext cx="500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Stap 2 = Teken met je geodriehoek een rechte lijn van boven naar beneden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19E17E9-F7AD-2FDA-AA44-2289DA094200}"/>
              </a:ext>
            </a:extLst>
          </p:cNvPr>
          <p:cNvSpPr txBox="1"/>
          <p:nvPr/>
        </p:nvSpPr>
        <p:spPr>
          <a:xfrm>
            <a:off x="490798" y="3429000"/>
            <a:ext cx="500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Stap 3 = Teken kleine streepjes bij elke cm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DD84C5E-FA5F-AF7A-A60F-3984DDD5E2B2}"/>
              </a:ext>
            </a:extLst>
          </p:cNvPr>
          <p:cNvSpPr txBox="1"/>
          <p:nvPr/>
        </p:nvSpPr>
        <p:spPr>
          <a:xfrm>
            <a:off x="490798" y="3958073"/>
            <a:ext cx="500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Stap 4 = Zet in het midden een nul bij de getallenlijn.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550AAB7-2E3C-B268-CF4F-4421BFF6D715}"/>
              </a:ext>
            </a:extLst>
          </p:cNvPr>
          <p:cNvSpPr txBox="1"/>
          <p:nvPr/>
        </p:nvSpPr>
        <p:spPr>
          <a:xfrm>
            <a:off x="490797" y="4764145"/>
            <a:ext cx="500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Stap 5 = Zet boven de nul de positieve getallen.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E05EA96-EA17-2811-1C32-2461D582DD9D}"/>
              </a:ext>
            </a:extLst>
          </p:cNvPr>
          <p:cNvSpPr txBox="1"/>
          <p:nvPr/>
        </p:nvSpPr>
        <p:spPr>
          <a:xfrm>
            <a:off x="490796" y="5465832"/>
            <a:ext cx="500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Stap 6 = Zet onder de nul de negatieve getallen. 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8F80A438-72AB-D888-B288-3BCB41980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733" y="341868"/>
            <a:ext cx="1943797" cy="6146800"/>
          </a:xfrm>
          <a:prstGeom prst="rect">
            <a:avLst/>
          </a:prstGeom>
        </p:spPr>
      </p:pic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4655BB9-CAE6-CC55-719D-C2E89FE9F3B6}"/>
              </a:ext>
            </a:extLst>
          </p:cNvPr>
          <p:cNvCxnSpPr/>
          <p:nvPr/>
        </p:nvCxnSpPr>
        <p:spPr>
          <a:xfrm>
            <a:off x="9097818" y="480291"/>
            <a:ext cx="0" cy="585585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0EEA3FE5-4D11-A7F2-E4B7-164C5AE57A03}"/>
              </a:ext>
            </a:extLst>
          </p:cNvPr>
          <p:cNvCxnSpPr/>
          <p:nvPr/>
        </p:nvCxnSpPr>
        <p:spPr>
          <a:xfrm>
            <a:off x="8830770" y="988290"/>
            <a:ext cx="53409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7E6C2323-E2AE-4D7E-E77E-182049AB51D3}"/>
              </a:ext>
            </a:extLst>
          </p:cNvPr>
          <p:cNvCxnSpPr/>
          <p:nvPr/>
        </p:nvCxnSpPr>
        <p:spPr>
          <a:xfrm>
            <a:off x="8830770" y="1602509"/>
            <a:ext cx="53409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28BD26B-074F-A8FE-37DB-97E769170C83}"/>
              </a:ext>
            </a:extLst>
          </p:cNvPr>
          <p:cNvCxnSpPr/>
          <p:nvPr/>
        </p:nvCxnSpPr>
        <p:spPr>
          <a:xfrm>
            <a:off x="8830770" y="2165927"/>
            <a:ext cx="53409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63333186-3D3B-BFA5-9CA2-46E4DC095763}"/>
              </a:ext>
            </a:extLst>
          </p:cNvPr>
          <p:cNvCxnSpPr/>
          <p:nvPr/>
        </p:nvCxnSpPr>
        <p:spPr>
          <a:xfrm>
            <a:off x="8794631" y="2784763"/>
            <a:ext cx="53409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D297F82E-47C3-5C28-C029-3CB15D568727}"/>
              </a:ext>
            </a:extLst>
          </p:cNvPr>
          <p:cNvCxnSpPr/>
          <p:nvPr/>
        </p:nvCxnSpPr>
        <p:spPr>
          <a:xfrm>
            <a:off x="8830770" y="3385126"/>
            <a:ext cx="53409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3602F483-DCE3-3046-8AD5-83BCD86AAFCC}"/>
              </a:ext>
            </a:extLst>
          </p:cNvPr>
          <p:cNvCxnSpPr/>
          <p:nvPr/>
        </p:nvCxnSpPr>
        <p:spPr>
          <a:xfrm>
            <a:off x="8830770" y="4031672"/>
            <a:ext cx="53409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60AB4032-69BC-CACA-DFB8-741A067BDDEF}"/>
              </a:ext>
            </a:extLst>
          </p:cNvPr>
          <p:cNvCxnSpPr/>
          <p:nvPr/>
        </p:nvCxnSpPr>
        <p:spPr>
          <a:xfrm>
            <a:off x="8794631" y="4604404"/>
            <a:ext cx="53409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B034F243-0EA3-48AE-3B18-4B54780E3B07}"/>
              </a:ext>
            </a:extLst>
          </p:cNvPr>
          <p:cNvCxnSpPr/>
          <p:nvPr/>
        </p:nvCxnSpPr>
        <p:spPr>
          <a:xfrm>
            <a:off x="8830770" y="5223162"/>
            <a:ext cx="53409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641FDBBA-CA6F-A4DE-2653-B9F862A6949F}"/>
              </a:ext>
            </a:extLst>
          </p:cNvPr>
          <p:cNvCxnSpPr/>
          <p:nvPr/>
        </p:nvCxnSpPr>
        <p:spPr>
          <a:xfrm>
            <a:off x="8830770" y="5835164"/>
            <a:ext cx="53409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6D80DEBB-B3E3-8B3B-D43D-C5FAEBA1942E}"/>
              </a:ext>
            </a:extLst>
          </p:cNvPr>
          <p:cNvSpPr txBox="1"/>
          <p:nvPr/>
        </p:nvSpPr>
        <p:spPr>
          <a:xfrm>
            <a:off x="8488076" y="32235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1A64F99B-6704-1801-48BB-60A0D095CA5F}"/>
              </a:ext>
            </a:extLst>
          </p:cNvPr>
          <p:cNvSpPr txBox="1"/>
          <p:nvPr/>
        </p:nvSpPr>
        <p:spPr>
          <a:xfrm>
            <a:off x="8480452" y="26257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453027CD-F686-7840-D40E-948561D6FA74}"/>
              </a:ext>
            </a:extLst>
          </p:cNvPr>
          <p:cNvSpPr txBox="1"/>
          <p:nvPr/>
        </p:nvSpPr>
        <p:spPr>
          <a:xfrm>
            <a:off x="8482065" y="20279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F86C6A41-32E5-56D1-0483-B92BE279C329}"/>
              </a:ext>
            </a:extLst>
          </p:cNvPr>
          <p:cNvSpPr txBox="1"/>
          <p:nvPr/>
        </p:nvSpPr>
        <p:spPr>
          <a:xfrm>
            <a:off x="8480452" y="14557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22F14CB9-7009-12B7-3479-348CCFDC2BF2}"/>
              </a:ext>
            </a:extLst>
          </p:cNvPr>
          <p:cNvSpPr txBox="1"/>
          <p:nvPr/>
        </p:nvSpPr>
        <p:spPr>
          <a:xfrm>
            <a:off x="8480452" y="8036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4A2AC5D2-49A1-DCA0-A011-D64D74517113}"/>
              </a:ext>
            </a:extLst>
          </p:cNvPr>
          <p:cNvSpPr txBox="1"/>
          <p:nvPr/>
        </p:nvSpPr>
        <p:spPr>
          <a:xfrm>
            <a:off x="8449821" y="382134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-1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FAF54B78-808D-C83B-ABFB-D77088009FFC}"/>
              </a:ext>
            </a:extLst>
          </p:cNvPr>
          <p:cNvSpPr txBox="1"/>
          <p:nvPr/>
        </p:nvSpPr>
        <p:spPr>
          <a:xfrm>
            <a:off x="8429107" y="440973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-2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C35F3328-676B-6FE9-3E07-CAE5AE84175B}"/>
              </a:ext>
            </a:extLst>
          </p:cNvPr>
          <p:cNvSpPr txBox="1"/>
          <p:nvPr/>
        </p:nvSpPr>
        <p:spPr>
          <a:xfrm>
            <a:off x="8429106" y="5032887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-3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9AD54839-AC4D-02FF-8F4E-D1FC4CC3AC64}"/>
              </a:ext>
            </a:extLst>
          </p:cNvPr>
          <p:cNvSpPr txBox="1"/>
          <p:nvPr/>
        </p:nvSpPr>
        <p:spPr>
          <a:xfrm>
            <a:off x="8449821" y="565049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12529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Groter dan – Kleiner dan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lvl="0" indent="0" rtl="0">
              <a:buNone/>
            </a:pPr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	Groter dan 				Kleiner dan 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D4F277D-9001-F4F9-53A5-D2A6EB39E103}"/>
              </a:ext>
            </a:extLst>
          </p:cNvPr>
          <p:cNvSpPr txBox="1"/>
          <p:nvPr/>
        </p:nvSpPr>
        <p:spPr>
          <a:xfrm>
            <a:off x="3463636" y="2540709"/>
            <a:ext cx="942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&gt;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8A107C6-0D35-EE25-9556-48F15CB7EFFF}"/>
              </a:ext>
            </a:extLst>
          </p:cNvPr>
          <p:cNvSpPr txBox="1"/>
          <p:nvPr/>
        </p:nvSpPr>
        <p:spPr>
          <a:xfrm>
            <a:off x="8031019" y="2541020"/>
            <a:ext cx="942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&lt;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E293572-6D1B-DF86-AE08-4B958ABE22A6}"/>
              </a:ext>
            </a:extLst>
          </p:cNvPr>
          <p:cNvSpPr txBox="1"/>
          <p:nvPr/>
        </p:nvSpPr>
        <p:spPr>
          <a:xfrm>
            <a:off x="2581474" y="3824477"/>
            <a:ext cx="2331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10 &gt; 5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Spreek je uit als  </a:t>
            </a:r>
          </a:p>
          <a:p>
            <a:pPr algn="ctr"/>
            <a:r>
              <a:rPr lang="nl-NL" i="1" dirty="0"/>
              <a:t>“ tien is groter dan vijf ”</a:t>
            </a:r>
            <a:r>
              <a:rPr lang="nl-NL" dirty="0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4FD01CE-C3C7-0101-B474-74AAF8BBC456}"/>
              </a:ext>
            </a:extLst>
          </p:cNvPr>
          <p:cNvSpPr txBox="1"/>
          <p:nvPr/>
        </p:nvSpPr>
        <p:spPr>
          <a:xfrm>
            <a:off x="7259210" y="3903327"/>
            <a:ext cx="2371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6 &lt; 99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Spreek je uit als  </a:t>
            </a:r>
          </a:p>
          <a:p>
            <a:pPr algn="ctr"/>
            <a:r>
              <a:rPr lang="nl-NL" i="1" dirty="0"/>
              <a:t>“ zes is kleiner dan 99 ”</a:t>
            </a:r>
            <a:r>
              <a:rPr lang="nl-NL" dirty="0"/>
              <a:t>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01FC7F2-3085-0D92-6043-BB1B14E2CEAA}"/>
              </a:ext>
            </a:extLst>
          </p:cNvPr>
          <p:cNvSpPr txBox="1"/>
          <p:nvPr/>
        </p:nvSpPr>
        <p:spPr>
          <a:xfrm>
            <a:off x="2484582" y="5365117"/>
            <a:ext cx="737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B71E42"/>
                </a:solidFill>
              </a:rPr>
              <a:t>Tip :  “Het pijltje wijst naar het kleinste getal.  </a:t>
            </a:r>
          </a:p>
        </p:txBody>
      </p:sp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8ADC29B-52DB-B670-3C82-48D66448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oefenen  met  &lt;  en &gt;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BB4CDCF-984A-BF0B-BABA-DB1F1E6690FD}"/>
              </a:ext>
            </a:extLst>
          </p:cNvPr>
          <p:cNvSpPr txBox="1"/>
          <p:nvPr/>
        </p:nvSpPr>
        <p:spPr>
          <a:xfrm>
            <a:off x="1519381" y="2641477"/>
            <a:ext cx="230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			-55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CA127B7-F85D-DEF7-B375-89A551E6D6B3}"/>
              </a:ext>
            </a:extLst>
          </p:cNvPr>
          <p:cNvSpPr txBox="1"/>
          <p:nvPr/>
        </p:nvSpPr>
        <p:spPr>
          <a:xfrm>
            <a:off x="1519382" y="2119745"/>
            <a:ext cx="230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			55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0A155D1-41AB-9BBD-2CCD-ABDEFD1211ED}"/>
              </a:ext>
            </a:extLst>
          </p:cNvPr>
          <p:cNvSpPr txBox="1"/>
          <p:nvPr/>
        </p:nvSpPr>
        <p:spPr>
          <a:xfrm>
            <a:off x="1519380" y="3244334"/>
            <a:ext cx="230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18			0,1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F2EA27B-225C-0965-5B20-BA22043CEA5D}"/>
              </a:ext>
            </a:extLst>
          </p:cNvPr>
          <p:cNvSpPr txBox="1"/>
          <p:nvPr/>
        </p:nvSpPr>
        <p:spPr>
          <a:xfrm>
            <a:off x="1519380" y="3847191"/>
            <a:ext cx="230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-0,6			-0,1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7C8F181-AD93-068B-3D55-FC10590A3FF3}"/>
              </a:ext>
            </a:extLst>
          </p:cNvPr>
          <p:cNvSpPr txBox="1"/>
          <p:nvPr/>
        </p:nvSpPr>
        <p:spPr>
          <a:xfrm>
            <a:off x="1519379" y="4450048"/>
            <a:ext cx="230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-1			-13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62329D2-1DAA-1C32-FB6B-408E095A22F3}"/>
              </a:ext>
            </a:extLst>
          </p:cNvPr>
          <p:cNvSpPr txBox="1"/>
          <p:nvPr/>
        </p:nvSpPr>
        <p:spPr>
          <a:xfrm>
            <a:off x="2189018" y="2085929"/>
            <a:ext cx="26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B71E42"/>
                </a:solidFill>
              </a:rPr>
              <a:t>&lt;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8F63722-8364-84A7-15F1-E16302F90248}"/>
              </a:ext>
            </a:extLst>
          </p:cNvPr>
          <p:cNvSpPr txBox="1"/>
          <p:nvPr/>
        </p:nvSpPr>
        <p:spPr>
          <a:xfrm>
            <a:off x="2189018" y="2588862"/>
            <a:ext cx="26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B71E42"/>
                </a:solidFill>
              </a:rPr>
              <a:t>&gt;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BF71213-A724-69E0-63FC-F3E44EABB2C1}"/>
              </a:ext>
            </a:extLst>
          </p:cNvPr>
          <p:cNvSpPr txBox="1"/>
          <p:nvPr/>
        </p:nvSpPr>
        <p:spPr>
          <a:xfrm>
            <a:off x="2189017" y="3183921"/>
            <a:ext cx="26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B71E42"/>
                </a:solidFill>
              </a:rPr>
              <a:t>&gt;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1D4832B-48E9-F402-EB56-ED6F5DF355FD}"/>
              </a:ext>
            </a:extLst>
          </p:cNvPr>
          <p:cNvSpPr txBox="1"/>
          <p:nvPr/>
        </p:nvSpPr>
        <p:spPr>
          <a:xfrm>
            <a:off x="2322944" y="3818279"/>
            <a:ext cx="26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B71E42"/>
                </a:solidFill>
              </a:rPr>
              <a:t>&lt;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B0C8E94-55AA-D26B-159A-ECDBE34712C8}"/>
              </a:ext>
            </a:extLst>
          </p:cNvPr>
          <p:cNvSpPr txBox="1"/>
          <p:nvPr/>
        </p:nvSpPr>
        <p:spPr>
          <a:xfrm>
            <a:off x="2313706" y="4400371"/>
            <a:ext cx="26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B71E42"/>
                </a:solidFill>
              </a:rPr>
              <a:t>&gt;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4D2F7E1-47B3-5954-D022-E0A11A50F258}"/>
              </a:ext>
            </a:extLst>
          </p:cNvPr>
          <p:cNvSpPr txBox="1"/>
          <p:nvPr/>
        </p:nvSpPr>
        <p:spPr>
          <a:xfrm>
            <a:off x="4572000" y="2124363"/>
            <a:ext cx="430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Denk eraan “</a:t>
            </a:r>
            <a:r>
              <a:rPr lang="nl-NL" i="1" dirty="0"/>
              <a:t>Ik wil liever 55 euro, dan 5 euro” </a:t>
            </a:r>
            <a:endParaRPr lang="nl-NL" dirty="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3D4DAAA-CDCB-7F30-1E73-A9C2B6FDE8EC}"/>
              </a:ext>
            </a:extLst>
          </p:cNvPr>
          <p:cNvSpPr txBox="1"/>
          <p:nvPr/>
        </p:nvSpPr>
        <p:spPr>
          <a:xfrm>
            <a:off x="4572000" y="3818279"/>
            <a:ext cx="560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Denk eraan “</a:t>
            </a:r>
            <a:r>
              <a:rPr lang="nl-NL" i="1" dirty="0"/>
              <a:t>Ik wil liever 10 cent schuld, dan 60 </a:t>
            </a:r>
            <a:r>
              <a:rPr lang="nl-NL" i="1"/>
              <a:t>cent schuld.”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88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298</Words>
  <Application>Microsoft Office PowerPoint</Application>
  <PresentationFormat>Breedbeeld</PresentationFormat>
  <Paragraphs>71</Paragraphs>
  <Slides>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Gill Sans MT</vt:lpstr>
      <vt:lpstr>Galerie</vt:lpstr>
      <vt:lpstr>Positieve en negatieve getallen </vt:lpstr>
      <vt:lpstr>Positief of negatief? </vt:lpstr>
      <vt:lpstr>Tegenovergestelde  van  … </vt:lpstr>
      <vt:lpstr>Een getallen lijn</vt:lpstr>
      <vt:lpstr>Groter dan – Kleiner dan </vt:lpstr>
      <vt:lpstr>Even oefenen  met  &lt;  en &gt;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2023-09-29T12:33:09Z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